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32"/>
  </p:notesMasterIdLst>
  <p:sldIdLst>
    <p:sldId id="716" r:id="rId5"/>
    <p:sldId id="256" r:id="rId6"/>
    <p:sldId id="717" r:id="rId7"/>
    <p:sldId id="288" r:id="rId8"/>
    <p:sldId id="726" r:id="rId9"/>
    <p:sldId id="732" r:id="rId10"/>
    <p:sldId id="736" r:id="rId11"/>
    <p:sldId id="266" r:id="rId12"/>
    <p:sldId id="734" r:id="rId13"/>
    <p:sldId id="263" r:id="rId14"/>
    <p:sldId id="719" r:id="rId15"/>
    <p:sldId id="279" r:id="rId16"/>
    <p:sldId id="720" r:id="rId17"/>
    <p:sldId id="281" r:id="rId18"/>
    <p:sldId id="262" r:id="rId19"/>
    <p:sldId id="280" r:id="rId20"/>
    <p:sldId id="735" r:id="rId21"/>
    <p:sldId id="268" r:id="rId22"/>
    <p:sldId id="278" r:id="rId23"/>
    <p:sldId id="290" r:id="rId24"/>
    <p:sldId id="287" r:id="rId25"/>
    <p:sldId id="728" r:id="rId26"/>
    <p:sldId id="729" r:id="rId27"/>
    <p:sldId id="270" r:id="rId28"/>
    <p:sldId id="727" r:id="rId29"/>
    <p:sldId id="731" r:id="rId30"/>
    <p:sldId id="730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jSzmHTFWBYNQESbLnmtM07A+A+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FFE699"/>
    <a:srgbClr val="DBDBDB"/>
    <a:srgbClr val="FFFFFF"/>
    <a:srgbClr val="00FFCC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60A3A2-4336-49B9-ACC7-6595A91A5574}" v="4283" dt="2019-10-17T03:05:34.8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DB240-B4A4-47CC-A510-83017580D6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E10FD8E-254C-4B66-AA43-D219DA9BD787}">
      <dgm:prSet custT="1"/>
      <dgm:spPr/>
      <dgm:t>
        <a:bodyPr/>
        <a:lstStyle/>
        <a:p>
          <a:r>
            <a:rPr lang="en-US" sz="1800" b="0" i="0"/>
            <a:t>Unadjusted Actor Weight Total (UAW) = 15 + 2 = 17</a:t>
          </a:r>
          <a:endParaRPr lang="en-US" sz="1800"/>
        </a:p>
      </dgm:t>
    </dgm:pt>
    <dgm:pt modelId="{B00005E4-C165-41E1-8E88-D3FBD225D752}" type="parTrans" cxnId="{EB28552B-DB67-444F-B89A-7FF4C8118122}">
      <dgm:prSet/>
      <dgm:spPr/>
      <dgm:t>
        <a:bodyPr/>
        <a:lstStyle/>
        <a:p>
          <a:endParaRPr lang="en-US" sz="3200"/>
        </a:p>
      </dgm:t>
    </dgm:pt>
    <dgm:pt modelId="{5C9E29B2-3242-424A-A909-F6EDA49AE562}" type="sibTrans" cxnId="{EB28552B-DB67-444F-B89A-7FF4C8118122}">
      <dgm:prSet/>
      <dgm:spPr/>
      <dgm:t>
        <a:bodyPr/>
        <a:lstStyle/>
        <a:p>
          <a:endParaRPr lang="en-US" sz="3200"/>
        </a:p>
      </dgm:t>
    </dgm:pt>
    <dgm:pt modelId="{61EFC231-8C3C-47DF-93F7-0C59D4B83062}">
      <dgm:prSet custT="1"/>
      <dgm:spPr/>
      <dgm:t>
        <a:bodyPr/>
        <a:lstStyle/>
        <a:p>
          <a:r>
            <a:rPr lang="en-US" sz="1800" b="0" i="0"/>
            <a:t>Unadjusted Use Case Weight (UUCW) = 30</a:t>
          </a:r>
          <a:endParaRPr lang="en-US" sz="1800"/>
        </a:p>
      </dgm:t>
    </dgm:pt>
    <dgm:pt modelId="{0BA655D3-4B95-4A4F-84EA-F497ACD0D465}" type="parTrans" cxnId="{B4DD8CF9-8BA4-40B4-87C3-F8A355B6B510}">
      <dgm:prSet/>
      <dgm:spPr/>
      <dgm:t>
        <a:bodyPr/>
        <a:lstStyle/>
        <a:p>
          <a:endParaRPr lang="en-US" sz="3200"/>
        </a:p>
      </dgm:t>
    </dgm:pt>
    <dgm:pt modelId="{B0E1D563-FB38-4457-AEB4-35E925093801}" type="sibTrans" cxnId="{B4DD8CF9-8BA4-40B4-87C3-F8A355B6B510}">
      <dgm:prSet/>
      <dgm:spPr/>
      <dgm:t>
        <a:bodyPr/>
        <a:lstStyle/>
        <a:p>
          <a:endParaRPr lang="en-US" sz="3200"/>
        </a:p>
      </dgm:t>
    </dgm:pt>
    <dgm:pt modelId="{911D7B6B-F75C-4661-9542-52431C75BD4A}">
      <dgm:prSet custT="1"/>
      <dgm:spPr/>
      <dgm:t>
        <a:bodyPr/>
        <a:lstStyle/>
        <a:p>
          <a:r>
            <a:rPr lang="en-US" sz="1800" b="0" i="0"/>
            <a:t>Unadjusted Use-Case Points (UUCP) = UAW + UUCW = 17 +30 = 47</a:t>
          </a:r>
          <a:endParaRPr lang="en-US" sz="1800"/>
        </a:p>
      </dgm:t>
    </dgm:pt>
    <dgm:pt modelId="{D76C9B91-2713-4989-95FB-A2DA482FF602}" type="parTrans" cxnId="{D70FAD61-6678-44F2-8762-DD5CEA3271D2}">
      <dgm:prSet/>
      <dgm:spPr/>
      <dgm:t>
        <a:bodyPr/>
        <a:lstStyle/>
        <a:p>
          <a:endParaRPr lang="en-US" sz="3200"/>
        </a:p>
      </dgm:t>
    </dgm:pt>
    <dgm:pt modelId="{6ED3AA31-DF89-4B2F-84A6-E3AB159F0133}" type="sibTrans" cxnId="{D70FAD61-6678-44F2-8762-DD5CEA3271D2}">
      <dgm:prSet/>
      <dgm:spPr/>
      <dgm:t>
        <a:bodyPr/>
        <a:lstStyle/>
        <a:p>
          <a:endParaRPr lang="en-US" sz="3200"/>
        </a:p>
      </dgm:t>
    </dgm:pt>
    <dgm:pt modelId="{033659D8-C357-40A5-A40D-C8DA05647556}" type="pres">
      <dgm:prSet presAssocID="{E1BDB240-B4A4-47CC-A510-83017580D696}" presName="vert0" presStyleCnt="0">
        <dgm:presLayoutVars>
          <dgm:dir/>
          <dgm:animOne val="branch"/>
          <dgm:animLvl val="lvl"/>
        </dgm:presLayoutVars>
      </dgm:prSet>
      <dgm:spPr/>
    </dgm:pt>
    <dgm:pt modelId="{B7266FAF-03A9-4642-A8ED-B9333843E567}" type="pres">
      <dgm:prSet presAssocID="{0E10FD8E-254C-4B66-AA43-D219DA9BD787}" presName="thickLine" presStyleLbl="alignNode1" presStyleIdx="0" presStyleCnt="3"/>
      <dgm:spPr/>
    </dgm:pt>
    <dgm:pt modelId="{FB556752-E2CB-426B-B05A-631EA74D3751}" type="pres">
      <dgm:prSet presAssocID="{0E10FD8E-254C-4B66-AA43-D219DA9BD787}" presName="horz1" presStyleCnt="0"/>
      <dgm:spPr/>
    </dgm:pt>
    <dgm:pt modelId="{7F220102-2C99-41D8-86FD-A49C1530A7BE}" type="pres">
      <dgm:prSet presAssocID="{0E10FD8E-254C-4B66-AA43-D219DA9BD787}" presName="tx1" presStyleLbl="revTx" presStyleIdx="0" presStyleCnt="3"/>
      <dgm:spPr/>
    </dgm:pt>
    <dgm:pt modelId="{D2113D29-981F-4164-9119-2371ABDF792F}" type="pres">
      <dgm:prSet presAssocID="{0E10FD8E-254C-4B66-AA43-D219DA9BD787}" presName="vert1" presStyleCnt="0"/>
      <dgm:spPr/>
    </dgm:pt>
    <dgm:pt modelId="{5CE89D5D-F064-4D37-B51A-67CC608D3F9E}" type="pres">
      <dgm:prSet presAssocID="{61EFC231-8C3C-47DF-93F7-0C59D4B83062}" presName="thickLine" presStyleLbl="alignNode1" presStyleIdx="1" presStyleCnt="3"/>
      <dgm:spPr/>
    </dgm:pt>
    <dgm:pt modelId="{4816D924-ACC6-4B61-AC62-ACCC09E84370}" type="pres">
      <dgm:prSet presAssocID="{61EFC231-8C3C-47DF-93F7-0C59D4B83062}" presName="horz1" presStyleCnt="0"/>
      <dgm:spPr/>
    </dgm:pt>
    <dgm:pt modelId="{BBF95A2B-C8A6-49FB-914C-A089C6395105}" type="pres">
      <dgm:prSet presAssocID="{61EFC231-8C3C-47DF-93F7-0C59D4B83062}" presName="tx1" presStyleLbl="revTx" presStyleIdx="1" presStyleCnt="3"/>
      <dgm:spPr/>
    </dgm:pt>
    <dgm:pt modelId="{C4BFE651-B079-4978-9A7F-4CBFBF0E5B34}" type="pres">
      <dgm:prSet presAssocID="{61EFC231-8C3C-47DF-93F7-0C59D4B83062}" presName="vert1" presStyleCnt="0"/>
      <dgm:spPr/>
    </dgm:pt>
    <dgm:pt modelId="{C190F43A-3EC1-4E4E-B28A-1F42AC5637D4}" type="pres">
      <dgm:prSet presAssocID="{911D7B6B-F75C-4661-9542-52431C75BD4A}" presName="thickLine" presStyleLbl="alignNode1" presStyleIdx="2" presStyleCnt="3"/>
      <dgm:spPr/>
    </dgm:pt>
    <dgm:pt modelId="{3B168218-E51B-45F5-80B4-9759C3B7D892}" type="pres">
      <dgm:prSet presAssocID="{911D7B6B-F75C-4661-9542-52431C75BD4A}" presName="horz1" presStyleCnt="0"/>
      <dgm:spPr/>
    </dgm:pt>
    <dgm:pt modelId="{E41956E7-5DFB-4114-8366-702CACD20997}" type="pres">
      <dgm:prSet presAssocID="{911D7B6B-F75C-4661-9542-52431C75BD4A}" presName="tx1" presStyleLbl="revTx" presStyleIdx="2" presStyleCnt="3"/>
      <dgm:spPr/>
    </dgm:pt>
    <dgm:pt modelId="{F67B3C19-4B88-4B8D-BC9C-200F7F4565CA}" type="pres">
      <dgm:prSet presAssocID="{911D7B6B-F75C-4661-9542-52431C75BD4A}" presName="vert1" presStyleCnt="0"/>
      <dgm:spPr/>
    </dgm:pt>
  </dgm:ptLst>
  <dgm:cxnLst>
    <dgm:cxn modelId="{EB28552B-DB67-444F-B89A-7FF4C8118122}" srcId="{E1BDB240-B4A4-47CC-A510-83017580D696}" destId="{0E10FD8E-254C-4B66-AA43-D219DA9BD787}" srcOrd="0" destOrd="0" parTransId="{B00005E4-C165-41E1-8E88-D3FBD225D752}" sibTransId="{5C9E29B2-3242-424A-A909-F6EDA49AE562}"/>
    <dgm:cxn modelId="{75D2933E-D30D-4A07-984B-D71DF86E83DA}" type="presOf" srcId="{911D7B6B-F75C-4661-9542-52431C75BD4A}" destId="{E41956E7-5DFB-4114-8366-702CACD20997}" srcOrd="0" destOrd="0" presId="urn:microsoft.com/office/officeart/2008/layout/LinedList"/>
    <dgm:cxn modelId="{D70FAD61-6678-44F2-8762-DD5CEA3271D2}" srcId="{E1BDB240-B4A4-47CC-A510-83017580D696}" destId="{911D7B6B-F75C-4661-9542-52431C75BD4A}" srcOrd="2" destOrd="0" parTransId="{D76C9B91-2713-4989-95FB-A2DA482FF602}" sibTransId="{6ED3AA31-DF89-4B2F-84A6-E3AB159F0133}"/>
    <dgm:cxn modelId="{63253286-14A6-4BAF-A43F-492995DD0983}" type="presOf" srcId="{61EFC231-8C3C-47DF-93F7-0C59D4B83062}" destId="{BBF95A2B-C8A6-49FB-914C-A089C6395105}" srcOrd="0" destOrd="0" presId="urn:microsoft.com/office/officeart/2008/layout/LinedList"/>
    <dgm:cxn modelId="{C517F7AE-F148-444A-9B1F-AB89AEED0D54}" type="presOf" srcId="{E1BDB240-B4A4-47CC-A510-83017580D696}" destId="{033659D8-C357-40A5-A40D-C8DA05647556}" srcOrd="0" destOrd="0" presId="urn:microsoft.com/office/officeart/2008/layout/LinedList"/>
    <dgm:cxn modelId="{23248BB8-C8FC-4627-B6E1-032D07B0E6A7}" type="presOf" srcId="{0E10FD8E-254C-4B66-AA43-D219DA9BD787}" destId="{7F220102-2C99-41D8-86FD-A49C1530A7BE}" srcOrd="0" destOrd="0" presId="urn:microsoft.com/office/officeart/2008/layout/LinedList"/>
    <dgm:cxn modelId="{B4DD8CF9-8BA4-40B4-87C3-F8A355B6B510}" srcId="{E1BDB240-B4A4-47CC-A510-83017580D696}" destId="{61EFC231-8C3C-47DF-93F7-0C59D4B83062}" srcOrd="1" destOrd="0" parTransId="{0BA655D3-4B95-4A4F-84EA-F497ACD0D465}" sibTransId="{B0E1D563-FB38-4457-AEB4-35E925093801}"/>
    <dgm:cxn modelId="{D5176012-0D7B-409A-8CF0-04D1AD3819BD}" type="presParOf" srcId="{033659D8-C357-40A5-A40D-C8DA05647556}" destId="{B7266FAF-03A9-4642-A8ED-B9333843E567}" srcOrd="0" destOrd="0" presId="urn:microsoft.com/office/officeart/2008/layout/LinedList"/>
    <dgm:cxn modelId="{D5404F77-64C9-4F97-9202-FDE381CD203F}" type="presParOf" srcId="{033659D8-C357-40A5-A40D-C8DA05647556}" destId="{FB556752-E2CB-426B-B05A-631EA74D3751}" srcOrd="1" destOrd="0" presId="urn:microsoft.com/office/officeart/2008/layout/LinedList"/>
    <dgm:cxn modelId="{D8E51909-CBD3-4B9E-AE5D-BEC2D354BDDA}" type="presParOf" srcId="{FB556752-E2CB-426B-B05A-631EA74D3751}" destId="{7F220102-2C99-41D8-86FD-A49C1530A7BE}" srcOrd="0" destOrd="0" presId="urn:microsoft.com/office/officeart/2008/layout/LinedList"/>
    <dgm:cxn modelId="{CD18D8B4-9367-47D2-802D-D159D54940C0}" type="presParOf" srcId="{FB556752-E2CB-426B-B05A-631EA74D3751}" destId="{D2113D29-981F-4164-9119-2371ABDF792F}" srcOrd="1" destOrd="0" presId="urn:microsoft.com/office/officeart/2008/layout/LinedList"/>
    <dgm:cxn modelId="{7EAB5A68-1229-439F-A736-26F5DCFCF924}" type="presParOf" srcId="{033659D8-C357-40A5-A40D-C8DA05647556}" destId="{5CE89D5D-F064-4D37-B51A-67CC608D3F9E}" srcOrd="2" destOrd="0" presId="urn:microsoft.com/office/officeart/2008/layout/LinedList"/>
    <dgm:cxn modelId="{EF835498-8156-48B3-9EE0-FFEC81058412}" type="presParOf" srcId="{033659D8-C357-40A5-A40D-C8DA05647556}" destId="{4816D924-ACC6-4B61-AC62-ACCC09E84370}" srcOrd="3" destOrd="0" presId="urn:microsoft.com/office/officeart/2008/layout/LinedList"/>
    <dgm:cxn modelId="{15C12FEB-B50D-424C-9D39-E8C75488EF87}" type="presParOf" srcId="{4816D924-ACC6-4B61-AC62-ACCC09E84370}" destId="{BBF95A2B-C8A6-49FB-914C-A089C6395105}" srcOrd="0" destOrd="0" presId="urn:microsoft.com/office/officeart/2008/layout/LinedList"/>
    <dgm:cxn modelId="{A8DF7899-89AA-42A1-8F10-31E571029AAD}" type="presParOf" srcId="{4816D924-ACC6-4B61-AC62-ACCC09E84370}" destId="{C4BFE651-B079-4978-9A7F-4CBFBF0E5B34}" srcOrd="1" destOrd="0" presId="urn:microsoft.com/office/officeart/2008/layout/LinedList"/>
    <dgm:cxn modelId="{92C2029A-3549-4CA3-A949-46BDEFBFDA96}" type="presParOf" srcId="{033659D8-C357-40A5-A40D-C8DA05647556}" destId="{C190F43A-3EC1-4E4E-B28A-1F42AC5637D4}" srcOrd="4" destOrd="0" presId="urn:microsoft.com/office/officeart/2008/layout/LinedList"/>
    <dgm:cxn modelId="{5C62C411-C114-46F5-BD55-4AA9A2F46DE4}" type="presParOf" srcId="{033659D8-C357-40A5-A40D-C8DA05647556}" destId="{3B168218-E51B-45F5-80B4-9759C3B7D892}" srcOrd="5" destOrd="0" presId="urn:microsoft.com/office/officeart/2008/layout/LinedList"/>
    <dgm:cxn modelId="{B71378FC-C726-4DAD-B2A0-037F3EA3EC59}" type="presParOf" srcId="{3B168218-E51B-45F5-80B4-9759C3B7D892}" destId="{E41956E7-5DFB-4114-8366-702CACD20997}" srcOrd="0" destOrd="0" presId="urn:microsoft.com/office/officeart/2008/layout/LinedList"/>
    <dgm:cxn modelId="{5EA1282E-E70E-48AA-A483-B8A9DD9A66B5}" type="presParOf" srcId="{3B168218-E51B-45F5-80B4-9759C3B7D892}" destId="{F67B3C19-4B88-4B8D-BC9C-200F7F4565C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C74044-1ADD-4481-AC3B-5686DA32667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AE3341-E352-4B08-AC95-615C289D1A81}">
      <dgm:prSet custT="1"/>
      <dgm:spPr/>
      <dgm:t>
        <a:bodyPr/>
        <a:lstStyle/>
        <a:p>
          <a:r>
            <a:rPr lang="en-US" sz="1800" b="0" i="0"/>
            <a:t>Tech Complexity Factor = 1.4 + (.03*</a:t>
          </a:r>
          <a:r>
            <a:rPr lang="en-US" sz="1800" b="0" i="0" err="1"/>
            <a:t>Efactor</a:t>
          </a:r>
          <a:r>
            <a:rPr lang="en-US" sz="1800" b="0" i="0"/>
            <a:t>) = 1.4 + (0.03*25.5)</a:t>
          </a:r>
          <a:endParaRPr lang="en-US" sz="1800"/>
        </a:p>
      </dgm:t>
    </dgm:pt>
    <dgm:pt modelId="{1325C0FE-680D-40F8-A516-8FF658561ECA}" type="parTrans" cxnId="{584400FF-B1E7-4D09-93A2-38D91281AE78}">
      <dgm:prSet/>
      <dgm:spPr/>
      <dgm:t>
        <a:bodyPr/>
        <a:lstStyle/>
        <a:p>
          <a:endParaRPr lang="en-US" sz="2800"/>
        </a:p>
      </dgm:t>
    </dgm:pt>
    <dgm:pt modelId="{9CABF9AF-A8CA-4C93-9E29-EAADCDA86FFF}" type="sibTrans" cxnId="{584400FF-B1E7-4D09-93A2-38D91281AE78}">
      <dgm:prSet/>
      <dgm:spPr/>
      <dgm:t>
        <a:bodyPr/>
        <a:lstStyle/>
        <a:p>
          <a:endParaRPr lang="en-US" sz="2800"/>
        </a:p>
      </dgm:t>
    </dgm:pt>
    <dgm:pt modelId="{26F0D8F3-DE32-4971-8A1B-6698D812E579}">
      <dgm:prSet custT="1"/>
      <dgm:spPr/>
      <dgm:t>
        <a:bodyPr/>
        <a:lstStyle/>
        <a:p>
          <a:r>
            <a:rPr lang="en-US" sz="1800" b="0" i="0"/>
            <a:t>Adj. UCP = UUCP * TCF * ECF = 47 × 0.750 × 0.635 = 22.38</a:t>
          </a:r>
          <a:endParaRPr lang="en-US" sz="1800"/>
        </a:p>
      </dgm:t>
    </dgm:pt>
    <dgm:pt modelId="{311E84E7-7737-49BB-A94A-728FD6A56F02}" type="parTrans" cxnId="{D37B8537-3570-4A08-950C-0BF1A2737315}">
      <dgm:prSet/>
      <dgm:spPr/>
      <dgm:t>
        <a:bodyPr/>
        <a:lstStyle/>
        <a:p>
          <a:endParaRPr lang="en-US" sz="2800"/>
        </a:p>
      </dgm:t>
    </dgm:pt>
    <dgm:pt modelId="{20CDFCB3-6E32-457E-A1E3-86841677718D}" type="sibTrans" cxnId="{D37B8537-3570-4A08-950C-0BF1A2737315}">
      <dgm:prSet/>
      <dgm:spPr/>
      <dgm:t>
        <a:bodyPr/>
        <a:lstStyle/>
        <a:p>
          <a:endParaRPr lang="en-US" sz="2800"/>
        </a:p>
      </dgm:t>
    </dgm:pt>
    <dgm:pt modelId="{EDAFB76E-1D34-4B92-8D67-269255BEF0FA}">
      <dgm:prSet custT="1"/>
      <dgm:spPr/>
      <dgm:t>
        <a:bodyPr/>
        <a:lstStyle/>
        <a:p>
          <a:r>
            <a:rPr lang="en-US" sz="1800" b="0" i="0"/>
            <a:t>Effort in person-hours = UCP × PHM = 20 × 22.38 = </a:t>
          </a:r>
          <a:r>
            <a:rPr lang="en-US" sz="1800" b="1" i="0"/>
            <a:t>428.65 hours </a:t>
          </a:r>
          <a:r>
            <a:rPr lang="en-US" sz="1800" b="0" i="0"/>
            <a:t>(</a:t>
          </a:r>
          <a:r>
            <a:rPr lang="en-US" sz="1800" b="1" i="0"/>
            <a:t>11 weeks </a:t>
          </a:r>
          <a:r>
            <a:rPr lang="en-US" sz="1800" b="0" i="0"/>
            <a:t>@40 </a:t>
          </a:r>
          <a:r>
            <a:rPr lang="en-US" sz="1800" b="0" i="0" err="1"/>
            <a:t>hr</a:t>
          </a:r>
          <a:r>
            <a:rPr lang="en-US" sz="1800" b="0" i="0"/>
            <a:t>/week)</a:t>
          </a:r>
          <a:endParaRPr lang="en-US" sz="1800"/>
        </a:p>
      </dgm:t>
    </dgm:pt>
    <dgm:pt modelId="{4A0149CB-D250-4F8D-A7CE-10728FE82872}" type="parTrans" cxnId="{E7B2D8DC-93B4-4842-B4ED-0C12692BB63A}">
      <dgm:prSet/>
      <dgm:spPr/>
      <dgm:t>
        <a:bodyPr/>
        <a:lstStyle/>
        <a:p>
          <a:endParaRPr lang="en-US" sz="2800"/>
        </a:p>
      </dgm:t>
    </dgm:pt>
    <dgm:pt modelId="{3D389592-ECDE-457F-BCFF-5569A436F645}" type="sibTrans" cxnId="{E7B2D8DC-93B4-4842-B4ED-0C12692BB63A}">
      <dgm:prSet/>
      <dgm:spPr/>
      <dgm:t>
        <a:bodyPr/>
        <a:lstStyle/>
        <a:p>
          <a:endParaRPr lang="en-US" sz="2800"/>
        </a:p>
      </dgm:t>
    </dgm:pt>
    <dgm:pt modelId="{1E878AB2-3212-4E2E-B52C-79A8C93D8610}" type="pres">
      <dgm:prSet presAssocID="{30C74044-1ADD-4481-AC3B-5686DA32667E}" presName="vert0" presStyleCnt="0">
        <dgm:presLayoutVars>
          <dgm:dir/>
          <dgm:animOne val="branch"/>
          <dgm:animLvl val="lvl"/>
        </dgm:presLayoutVars>
      </dgm:prSet>
      <dgm:spPr/>
    </dgm:pt>
    <dgm:pt modelId="{EFDFF363-9861-468B-B061-CE81F64BEF9B}" type="pres">
      <dgm:prSet presAssocID="{9EAE3341-E352-4B08-AC95-615C289D1A81}" presName="thickLine" presStyleLbl="alignNode1" presStyleIdx="0" presStyleCnt="3"/>
      <dgm:spPr/>
    </dgm:pt>
    <dgm:pt modelId="{40B9FB87-C83F-40AE-B03B-1C8B93ACBFA1}" type="pres">
      <dgm:prSet presAssocID="{9EAE3341-E352-4B08-AC95-615C289D1A81}" presName="horz1" presStyleCnt="0"/>
      <dgm:spPr/>
    </dgm:pt>
    <dgm:pt modelId="{F1CF4624-2D16-464B-A297-1C562445816D}" type="pres">
      <dgm:prSet presAssocID="{9EAE3341-E352-4B08-AC95-615C289D1A81}" presName="tx1" presStyleLbl="revTx" presStyleIdx="0" presStyleCnt="3"/>
      <dgm:spPr/>
    </dgm:pt>
    <dgm:pt modelId="{D64873D3-2DB3-416B-B6E7-A4E99250CBF8}" type="pres">
      <dgm:prSet presAssocID="{9EAE3341-E352-4B08-AC95-615C289D1A81}" presName="vert1" presStyleCnt="0"/>
      <dgm:spPr/>
    </dgm:pt>
    <dgm:pt modelId="{D99C6842-BE74-4091-9603-4E33DA133180}" type="pres">
      <dgm:prSet presAssocID="{26F0D8F3-DE32-4971-8A1B-6698D812E579}" presName="thickLine" presStyleLbl="alignNode1" presStyleIdx="1" presStyleCnt="3"/>
      <dgm:spPr/>
    </dgm:pt>
    <dgm:pt modelId="{5CFB4627-D69D-4F14-86DD-38DC31A6A101}" type="pres">
      <dgm:prSet presAssocID="{26F0D8F3-DE32-4971-8A1B-6698D812E579}" presName="horz1" presStyleCnt="0"/>
      <dgm:spPr/>
    </dgm:pt>
    <dgm:pt modelId="{A7E9AED5-ACA7-46D7-9FA6-3DB1FE9F4819}" type="pres">
      <dgm:prSet presAssocID="{26F0D8F3-DE32-4971-8A1B-6698D812E579}" presName="tx1" presStyleLbl="revTx" presStyleIdx="1" presStyleCnt="3"/>
      <dgm:spPr/>
    </dgm:pt>
    <dgm:pt modelId="{7984A74B-A9F5-41EF-A481-2C5341256506}" type="pres">
      <dgm:prSet presAssocID="{26F0D8F3-DE32-4971-8A1B-6698D812E579}" presName="vert1" presStyleCnt="0"/>
      <dgm:spPr/>
    </dgm:pt>
    <dgm:pt modelId="{E88586DD-8225-4285-9CAA-F83E3AA885FB}" type="pres">
      <dgm:prSet presAssocID="{EDAFB76E-1D34-4B92-8D67-269255BEF0FA}" presName="thickLine" presStyleLbl="alignNode1" presStyleIdx="2" presStyleCnt="3"/>
      <dgm:spPr/>
    </dgm:pt>
    <dgm:pt modelId="{0168EE9A-4245-4F4B-AFB8-AE2BCD8B3894}" type="pres">
      <dgm:prSet presAssocID="{EDAFB76E-1D34-4B92-8D67-269255BEF0FA}" presName="horz1" presStyleCnt="0"/>
      <dgm:spPr/>
    </dgm:pt>
    <dgm:pt modelId="{B5F00C00-DAC2-428D-9D45-4A70E7144F8D}" type="pres">
      <dgm:prSet presAssocID="{EDAFB76E-1D34-4B92-8D67-269255BEF0FA}" presName="tx1" presStyleLbl="revTx" presStyleIdx="2" presStyleCnt="3"/>
      <dgm:spPr/>
    </dgm:pt>
    <dgm:pt modelId="{2CD6F2E1-B674-4315-95E4-1C68DDF12E69}" type="pres">
      <dgm:prSet presAssocID="{EDAFB76E-1D34-4B92-8D67-269255BEF0FA}" presName="vert1" presStyleCnt="0"/>
      <dgm:spPr/>
    </dgm:pt>
  </dgm:ptLst>
  <dgm:cxnLst>
    <dgm:cxn modelId="{A70E3032-2339-4BB4-A946-A8C624310C7F}" type="presOf" srcId="{26F0D8F3-DE32-4971-8A1B-6698D812E579}" destId="{A7E9AED5-ACA7-46D7-9FA6-3DB1FE9F4819}" srcOrd="0" destOrd="0" presId="urn:microsoft.com/office/officeart/2008/layout/LinedList"/>
    <dgm:cxn modelId="{D37B8537-3570-4A08-950C-0BF1A2737315}" srcId="{30C74044-1ADD-4481-AC3B-5686DA32667E}" destId="{26F0D8F3-DE32-4971-8A1B-6698D812E579}" srcOrd="1" destOrd="0" parTransId="{311E84E7-7737-49BB-A94A-728FD6A56F02}" sibTransId="{20CDFCB3-6E32-457E-A1E3-86841677718D}"/>
    <dgm:cxn modelId="{DB084E4E-E0FE-4E91-8EA9-057E7FC9D285}" type="presOf" srcId="{30C74044-1ADD-4481-AC3B-5686DA32667E}" destId="{1E878AB2-3212-4E2E-B52C-79A8C93D8610}" srcOrd="0" destOrd="0" presId="urn:microsoft.com/office/officeart/2008/layout/LinedList"/>
    <dgm:cxn modelId="{CC6B27DB-AF66-48AE-94CD-72AD291FA9CC}" type="presOf" srcId="{EDAFB76E-1D34-4B92-8D67-269255BEF0FA}" destId="{B5F00C00-DAC2-428D-9D45-4A70E7144F8D}" srcOrd="0" destOrd="0" presId="urn:microsoft.com/office/officeart/2008/layout/LinedList"/>
    <dgm:cxn modelId="{E7B2D8DC-93B4-4842-B4ED-0C12692BB63A}" srcId="{30C74044-1ADD-4481-AC3B-5686DA32667E}" destId="{EDAFB76E-1D34-4B92-8D67-269255BEF0FA}" srcOrd="2" destOrd="0" parTransId="{4A0149CB-D250-4F8D-A7CE-10728FE82872}" sibTransId="{3D389592-ECDE-457F-BCFF-5569A436F645}"/>
    <dgm:cxn modelId="{61D2DDF8-39E9-4267-A5BE-8772BE8D8F74}" type="presOf" srcId="{9EAE3341-E352-4B08-AC95-615C289D1A81}" destId="{F1CF4624-2D16-464B-A297-1C562445816D}" srcOrd="0" destOrd="0" presId="urn:microsoft.com/office/officeart/2008/layout/LinedList"/>
    <dgm:cxn modelId="{584400FF-B1E7-4D09-93A2-38D91281AE78}" srcId="{30C74044-1ADD-4481-AC3B-5686DA32667E}" destId="{9EAE3341-E352-4B08-AC95-615C289D1A81}" srcOrd="0" destOrd="0" parTransId="{1325C0FE-680D-40F8-A516-8FF658561ECA}" sibTransId="{9CABF9AF-A8CA-4C93-9E29-EAADCDA86FFF}"/>
    <dgm:cxn modelId="{1086A8F0-D27C-4E72-892D-2C24873CB2E3}" type="presParOf" srcId="{1E878AB2-3212-4E2E-B52C-79A8C93D8610}" destId="{EFDFF363-9861-468B-B061-CE81F64BEF9B}" srcOrd="0" destOrd="0" presId="urn:microsoft.com/office/officeart/2008/layout/LinedList"/>
    <dgm:cxn modelId="{C8DCDB8E-70C5-48C2-9401-71D29F3B4AB7}" type="presParOf" srcId="{1E878AB2-3212-4E2E-B52C-79A8C93D8610}" destId="{40B9FB87-C83F-40AE-B03B-1C8B93ACBFA1}" srcOrd="1" destOrd="0" presId="urn:microsoft.com/office/officeart/2008/layout/LinedList"/>
    <dgm:cxn modelId="{D8E67C5C-C834-42F8-8AD0-19786C32CEEE}" type="presParOf" srcId="{40B9FB87-C83F-40AE-B03B-1C8B93ACBFA1}" destId="{F1CF4624-2D16-464B-A297-1C562445816D}" srcOrd="0" destOrd="0" presId="urn:microsoft.com/office/officeart/2008/layout/LinedList"/>
    <dgm:cxn modelId="{6F621978-70DC-4D38-9EEA-8D871CD9E11C}" type="presParOf" srcId="{40B9FB87-C83F-40AE-B03B-1C8B93ACBFA1}" destId="{D64873D3-2DB3-416B-B6E7-A4E99250CBF8}" srcOrd="1" destOrd="0" presId="urn:microsoft.com/office/officeart/2008/layout/LinedList"/>
    <dgm:cxn modelId="{152B5AA3-47D1-4E0F-A88B-E4B0F9C98644}" type="presParOf" srcId="{1E878AB2-3212-4E2E-B52C-79A8C93D8610}" destId="{D99C6842-BE74-4091-9603-4E33DA133180}" srcOrd="2" destOrd="0" presId="urn:microsoft.com/office/officeart/2008/layout/LinedList"/>
    <dgm:cxn modelId="{A05A7EF2-979D-4094-B2CE-949149232566}" type="presParOf" srcId="{1E878AB2-3212-4E2E-B52C-79A8C93D8610}" destId="{5CFB4627-D69D-4F14-86DD-38DC31A6A101}" srcOrd="3" destOrd="0" presId="urn:microsoft.com/office/officeart/2008/layout/LinedList"/>
    <dgm:cxn modelId="{12AD287F-2631-4C33-A47E-7A982199AA5D}" type="presParOf" srcId="{5CFB4627-D69D-4F14-86DD-38DC31A6A101}" destId="{A7E9AED5-ACA7-46D7-9FA6-3DB1FE9F4819}" srcOrd="0" destOrd="0" presId="urn:microsoft.com/office/officeart/2008/layout/LinedList"/>
    <dgm:cxn modelId="{16EB1D82-0042-411F-BEEF-39639855E35B}" type="presParOf" srcId="{5CFB4627-D69D-4F14-86DD-38DC31A6A101}" destId="{7984A74B-A9F5-41EF-A481-2C5341256506}" srcOrd="1" destOrd="0" presId="urn:microsoft.com/office/officeart/2008/layout/LinedList"/>
    <dgm:cxn modelId="{00CCF351-2E07-4F63-8605-41B012EDF5DF}" type="presParOf" srcId="{1E878AB2-3212-4E2E-B52C-79A8C93D8610}" destId="{E88586DD-8225-4285-9CAA-F83E3AA885FB}" srcOrd="4" destOrd="0" presId="urn:microsoft.com/office/officeart/2008/layout/LinedList"/>
    <dgm:cxn modelId="{B9863F45-F11F-430C-BCAA-4C3E3ECC3445}" type="presParOf" srcId="{1E878AB2-3212-4E2E-B52C-79A8C93D8610}" destId="{0168EE9A-4245-4F4B-AFB8-AE2BCD8B3894}" srcOrd="5" destOrd="0" presId="urn:microsoft.com/office/officeart/2008/layout/LinedList"/>
    <dgm:cxn modelId="{02CA8944-7784-4968-9FA2-05E2D2A362D6}" type="presParOf" srcId="{0168EE9A-4245-4F4B-AFB8-AE2BCD8B3894}" destId="{B5F00C00-DAC2-428D-9D45-4A70E7144F8D}" srcOrd="0" destOrd="0" presId="urn:microsoft.com/office/officeart/2008/layout/LinedList"/>
    <dgm:cxn modelId="{B9632505-AD86-4167-999A-E150197D830D}" type="presParOf" srcId="{0168EE9A-4245-4F4B-AFB8-AE2BCD8B3894}" destId="{2CD6F2E1-B674-4315-95E4-1C68DDF12E6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A3E20D-1E2D-46D1-B7E4-5D3FB47437FD}" type="doc">
      <dgm:prSet loTypeId="urn:microsoft.com/office/officeart/2009/3/layout/StepUpProcess" loCatId="process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9A82479-E816-4EFD-9A41-FFA7906CA98B}">
      <dgm:prSet/>
      <dgm:spPr/>
      <dgm:t>
        <a:bodyPr/>
        <a:lstStyle/>
        <a:p>
          <a:r>
            <a:rPr lang="en-US" b="1" i="0"/>
            <a:t>Intellect</a:t>
          </a:r>
          <a:endParaRPr lang="en-US" b="1"/>
        </a:p>
      </dgm:t>
    </dgm:pt>
    <dgm:pt modelId="{80834CA3-CE6D-49DC-AADC-4E1934D252E8}" type="parTrans" cxnId="{32C2AA75-8659-4B8E-913D-4AC1A5A86547}">
      <dgm:prSet/>
      <dgm:spPr/>
      <dgm:t>
        <a:bodyPr/>
        <a:lstStyle/>
        <a:p>
          <a:endParaRPr lang="en-US"/>
        </a:p>
      </dgm:t>
    </dgm:pt>
    <dgm:pt modelId="{92035EBA-4374-441B-B64C-67C999557A55}" type="sibTrans" cxnId="{32C2AA75-8659-4B8E-913D-4AC1A5A86547}">
      <dgm:prSet/>
      <dgm:spPr/>
      <dgm:t>
        <a:bodyPr/>
        <a:lstStyle/>
        <a:p>
          <a:endParaRPr lang="en-US"/>
        </a:p>
      </dgm:t>
    </dgm:pt>
    <dgm:pt modelId="{95FDECB4-B39C-4426-B11A-3379B791D345}">
      <dgm:prSet/>
      <dgm:spPr/>
      <dgm:t>
        <a:bodyPr/>
        <a:lstStyle/>
        <a:p>
          <a:r>
            <a:rPr lang="en-US" b="1" i="0"/>
            <a:t>effectively communicate </a:t>
          </a:r>
          <a:endParaRPr lang="en-US" b="1"/>
        </a:p>
      </dgm:t>
    </dgm:pt>
    <dgm:pt modelId="{642B348F-36B8-491C-8105-A144FD926BBD}" type="parTrans" cxnId="{9A2ED3C0-3C54-400E-B9FA-6B228D710C86}">
      <dgm:prSet/>
      <dgm:spPr/>
      <dgm:t>
        <a:bodyPr/>
        <a:lstStyle/>
        <a:p>
          <a:endParaRPr lang="en-US"/>
        </a:p>
      </dgm:t>
    </dgm:pt>
    <dgm:pt modelId="{443AE32A-6E69-4673-8A00-C23245599678}" type="sibTrans" cxnId="{9A2ED3C0-3C54-400E-B9FA-6B228D710C86}">
      <dgm:prSet/>
      <dgm:spPr/>
      <dgm:t>
        <a:bodyPr/>
        <a:lstStyle/>
        <a:p>
          <a:endParaRPr lang="en-US"/>
        </a:p>
      </dgm:t>
    </dgm:pt>
    <dgm:pt modelId="{CC29EDD1-9808-428F-B4C1-DF8D8DB6CB9C}">
      <dgm:prSet/>
      <dgm:spPr/>
      <dgm:t>
        <a:bodyPr/>
        <a:lstStyle/>
        <a:p>
          <a:r>
            <a:rPr lang="en-US" b="1" i="0"/>
            <a:t>strategy for success</a:t>
          </a:r>
          <a:endParaRPr lang="en-US" b="1"/>
        </a:p>
      </dgm:t>
    </dgm:pt>
    <dgm:pt modelId="{A53D4A22-F56F-4995-96C5-B370269E61D1}" type="parTrans" cxnId="{F1D395EF-20E4-42B1-8383-305D03C5B690}">
      <dgm:prSet/>
      <dgm:spPr/>
      <dgm:t>
        <a:bodyPr/>
        <a:lstStyle/>
        <a:p>
          <a:endParaRPr lang="en-US"/>
        </a:p>
      </dgm:t>
    </dgm:pt>
    <dgm:pt modelId="{6A847B7C-49A1-4998-B8AF-AC755C24EECD}" type="sibTrans" cxnId="{F1D395EF-20E4-42B1-8383-305D03C5B690}">
      <dgm:prSet/>
      <dgm:spPr/>
      <dgm:t>
        <a:bodyPr/>
        <a:lstStyle/>
        <a:p>
          <a:endParaRPr lang="en-US"/>
        </a:p>
      </dgm:t>
    </dgm:pt>
    <dgm:pt modelId="{FE31ABE1-B146-481C-84D4-9CD80D9B1F81}">
      <dgm:prSet/>
      <dgm:spPr/>
      <dgm:t>
        <a:bodyPr/>
        <a:lstStyle/>
        <a:p>
          <a:r>
            <a:rPr lang="en-US" b="1" i="0"/>
            <a:t>prominent brand identity</a:t>
          </a:r>
          <a:endParaRPr lang="en-US" b="1"/>
        </a:p>
      </dgm:t>
    </dgm:pt>
    <dgm:pt modelId="{276B75C7-49C1-4FAF-B393-6EEBB0B80332}" type="parTrans" cxnId="{E9D6F236-8EAB-42F0-BEB2-DF4FCCD9986E}">
      <dgm:prSet/>
      <dgm:spPr/>
      <dgm:t>
        <a:bodyPr/>
        <a:lstStyle/>
        <a:p>
          <a:endParaRPr lang="en-US"/>
        </a:p>
      </dgm:t>
    </dgm:pt>
    <dgm:pt modelId="{ED13B976-0CC0-4DD4-9918-57538AF48F61}" type="sibTrans" cxnId="{E9D6F236-8EAB-42F0-BEB2-DF4FCCD9986E}">
      <dgm:prSet/>
      <dgm:spPr/>
      <dgm:t>
        <a:bodyPr/>
        <a:lstStyle/>
        <a:p>
          <a:endParaRPr lang="en-US"/>
        </a:p>
      </dgm:t>
    </dgm:pt>
    <dgm:pt modelId="{78627C42-BB9C-492B-8A11-199DB506D479}" type="pres">
      <dgm:prSet presAssocID="{74A3E20D-1E2D-46D1-B7E4-5D3FB47437FD}" presName="rootnode" presStyleCnt="0">
        <dgm:presLayoutVars>
          <dgm:chMax/>
          <dgm:chPref/>
          <dgm:dir/>
          <dgm:animLvl val="lvl"/>
        </dgm:presLayoutVars>
      </dgm:prSet>
      <dgm:spPr/>
    </dgm:pt>
    <dgm:pt modelId="{FC535D99-F46C-49A4-BA1D-1667492B2B2F}" type="pres">
      <dgm:prSet presAssocID="{C9A82479-E816-4EFD-9A41-FFA7906CA98B}" presName="composite" presStyleCnt="0"/>
      <dgm:spPr/>
    </dgm:pt>
    <dgm:pt modelId="{D4236043-9765-4191-AB94-37EB2431EE4C}" type="pres">
      <dgm:prSet presAssocID="{C9A82479-E816-4EFD-9A41-FFA7906CA98B}" presName="LShape" presStyleLbl="alignNode1" presStyleIdx="0" presStyleCnt="7"/>
      <dgm:spPr/>
    </dgm:pt>
    <dgm:pt modelId="{335A1773-2ED5-4E03-BE40-5FC9099C96B3}" type="pres">
      <dgm:prSet presAssocID="{C9A82479-E816-4EFD-9A41-FFA7906CA98B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A825FEA1-2661-4B65-9CAC-EE9B5CB38B56}" type="pres">
      <dgm:prSet presAssocID="{C9A82479-E816-4EFD-9A41-FFA7906CA98B}" presName="Triangle" presStyleLbl="alignNode1" presStyleIdx="1" presStyleCnt="7"/>
      <dgm:spPr/>
    </dgm:pt>
    <dgm:pt modelId="{8355F8A7-5062-4F2F-91F5-CD75F6819EB7}" type="pres">
      <dgm:prSet presAssocID="{92035EBA-4374-441B-B64C-67C999557A55}" presName="sibTrans" presStyleCnt="0"/>
      <dgm:spPr/>
    </dgm:pt>
    <dgm:pt modelId="{631AD688-8BF0-4EC1-B811-02D8F9164CCA}" type="pres">
      <dgm:prSet presAssocID="{92035EBA-4374-441B-B64C-67C999557A55}" presName="space" presStyleCnt="0"/>
      <dgm:spPr/>
    </dgm:pt>
    <dgm:pt modelId="{BC925C67-23B5-4F2D-9ECA-A1E420CC4AC8}" type="pres">
      <dgm:prSet presAssocID="{95FDECB4-B39C-4426-B11A-3379B791D345}" presName="composite" presStyleCnt="0"/>
      <dgm:spPr/>
    </dgm:pt>
    <dgm:pt modelId="{4482B81E-F152-4644-AE7F-B55F5C735DA4}" type="pres">
      <dgm:prSet presAssocID="{95FDECB4-B39C-4426-B11A-3379B791D345}" presName="LShape" presStyleLbl="alignNode1" presStyleIdx="2" presStyleCnt="7"/>
      <dgm:spPr/>
    </dgm:pt>
    <dgm:pt modelId="{97EBC383-C682-4B27-8542-FA74ADD87D83}" type="pres">
      <dgm:prSet presAssocID="{95FDECB4-B39C-4426-B11A-3379B791D345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D7435600-E2BA-4467-9BFA-55EFD7BA2E59}" type="pres">
      <dgm:prSet presAssocID="{95FDECB4-B39C-4426-B11A-3379B791D345}" presName="Triangle" presStyleLbl="alignNode1" presStyleIdx="3" presStyleCnt="7"/>
      <dgm:spPr/>
    </dgm:pt>
    <dgm:pt modelId="{2D0549B6-CC98-4C57-A6D2-A9C0DEE20FE6}" type="pres">
      <dgm:prSet presAssocID="{443AE32A-6E69-4673-8A00-C23245599678}" presName="sibTrans" presStyleCnt="0"/>
      <dgm:spPr/>
    </dgm:pt>
    <dgm:pt modelId="{E7E4170B-4886-4F39-85FE-685C83DCD1F5}" type="pres">
      <dgm:prSet presAssocID="{443AE32A-6E69-4673-8A00-C23245599678}" presName="space" presStyleCnt="0"/>
      <dgm:spPr/>
    </dgm:pt>
    <dgm:pt modelId="{A57BB608-1285-45B0-9ACA-5282F30FD84B}" type="pres">
      <dgm:prSet presAssocID="{CC29EDD1-9808-428F-B4C1-DF8D8DB6CB9C}" presName="composite" presStyleCnt="0"/>
      <dgm:spPr/>
    </dgm:pt>
    <dgm:pt modelId="{C20E3908-70AE-48AB-A32F-5DBDAD1B5F75}" type="pres">
      <dgm:prSet presAssocID="{CC29EDD1-9808-428F-B4C1-DF8D8DB6CB9C}" presName="LShape" presStyleLbl="alignNode1" presStyleIdx="4" presStyleCnt="7"/>
      <dgm:spPr/>
    </dgm:pt>
    <dgm:pt modelId="{ECB674ED-393F-42D6-864F-D33D46A6B151}" type="pres">
      <dgm:prSet presAssocID="{CC29EDD1-9808-428F-B4C1-DF8D8DB6CB9C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EB99CF36-AE4F-44DB-B489-A6651F07A924}" type="pres">
      <dgm:prSet presAssocID="{CC29EDD1-9808-428F-B4C1-DF8D8DB6CB9C}" presName="Triangle" presStyleLbl="alignNode1" presStyleIdx="5" presStyleCnt="7"/>
      <dgm:spPr/>
    </dgm:pt>
    <dgm:pt modelId="{F272904F-650E-413D-8E2E-EECAE21B7598}" type="pres">
      <dgm:prSet presAssocID="{6A847B7C-49A1-4998-B8AF-AC755C24EECD}" presName="sibTrans" presStyleCnt="0"/>
      <dgm:spPr/>
    </dgm:pt>
    <dgm:pt modelId="{29E7CDAA-1207-4607-AFB1-AD4D1EA768A3}" type="pres">
      <dgm:prSet presAssocID="{6A847B7C-49A1-4998-B8AF-AC755C24EECD}" presName="space" presStyleCnt="0"/>
      <dgm:spPr/>
    </dgm:pt>
    <dgm:pt modelId="{4AB94B95-8DE6-4EFC-A12E-BB6AC58E374E}" type="pres">
      <dgm:prSet presAssocID="{FE31ABE1-B146-481C-84D4-9CD80D9B1F81}" presName="composite" presStyleCnt="0"/>
      <dgm:spPr/>
    </dgm:pt>
    <dgm:pt modelId="{E69B39CF-D790-43FC-8F42-6D982BD0F36C}" type="pres">
      <dgm:prSet presAssocID="{FE31ABE1-B146-481C-84D4-9CD80D9B1F81}" presName="LShape" presStyleLbl="alignNode1" presStyleIdx="6" presStyleCnt="7"/>
      <dgm:spPr/>
    </dgm:pt>
    <dgm:pt modelId="{B0A1EC71-E7D1-4267-BEB9-67CC68DDC424}" type="pres">
      <dgm:prSet presAssocID="{FE31ABE1-B146-481C-84D4-9CD80D9B1F81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9D6F236-8EAB-42F0-BEB2-DF4FCCD9986E}" srcId="{74A3E20D-1E2D-46D1-B7E4-5D3FB47437FD}" destId="{FE31ABE1-B146-481C-84D4-9CD80D9B1F81}" srcOrd="3" destOrd="0" parTransId="{276B75C7-49C1-4FAF-B393-6EEBB0B80332}" sibTransId="{ED13B976-0CC0-4DD4-9918-57538AF48F61}"/>
    <dgm:cxn modelId="{32C2AA75-8659-4B8E-913D-4AC1A5A86547}" srcId="{74A3E20D-1E2D-46D1-B7E4-5D3FB47437FD}" destId="{C9A82479-E816-4EFD-9A41-FFA7906CA98B}" srcOrd="0" destOrd="0" parTransId="{80834CA3-CE6D-49DC-AADC-4E1934D252E8}" sibTransId="{92035EBA-4374-441B-B64C-67C999557A55}"/>
    <dgm:cxn modelId="{5EB9D1A1-3180-429C-9A29-30858AAB537D}" type="presOf" srcId="{74A3E20D-1E2D-46D1-B7E4-5D3FB47437FD}" destId="{78627C42-BB9C-492B-8A11-199DB506D479}" srcOrd="0" destOrd="0" presId="urn:microsoft.com/office/officeart/2009/3/layout/StepUpProcess"/>
    <dgm:cxn modelId="{9A2ED3C0-3C54-400E-B9FA-6B228D710C86}" srcId="{74A3E20D-1E2D-46D1-B7E4-5D3FB47437FD}" destId="{95FDECB4-B39C-4426-B11A-3379B791D345}" srcOrd="1" destOrd="0" parTransId="{642B348F-36B8-491C-8105-A144FD926BBD}" sibTransId="{443AE32A-6E69-4673-8A00-C23245599678}"/>
    <dgm:cxn modelId="{2F56E6CA-1559-4C95-9F7A-0554D8633FE1}" type="presOf" srcId="{C9A82479-E816-4EFD-9A41-FFA7906CA98B}" destId="{335A1773-2ED5-4E03-BE40-5FC9099C96B3}" srcOrd="0" destOrd="0" presId="urn:microsoft.com/office/officeart/2009/3/layout/StepUpProcess"/>
    <dgm:cxn modelId="{F1D395EF-20E4-42B1-8383-305D03C5B690}" srcId="{74A3E20D-1E2D-46D1-B7E4-5D3FB47437FD}" destId="{CC29EDD1-9808-428F-B4C1-DF8D8DB6CB9C}" srcOrd="2" destOrd="0" parTransId="{A53D4A22-F56F-4995-96C5-B370269E61D1}" sibTransId="{6A847B7C-49A1-4998-B8AF-AC755C24EECD}"/>
    <dgm:cxn modelId="{092DC6F7-D0CE-46CC-817D-FC0460548DB8}" type="presOf" srcId="{FE31ABE1-B146-481C-84D4-9CD80D9B1F81}" destId="{B0A1EC71-E7D1-4267-BEB9-67CC68DDC424}" srcOrd="0" destOrd="0" presId="urn:microsoft.com/office/officeart/2009/3/layout/StepUpProcess"/>
    <dgm:cxn modelId="{6DCAF9F9-3B99-45A3-85C2-DA8BB66421F6}" type="presOf" srcId="{CC29EDD1-9808-428F-B4C1-DF8D8DB6CB9C}" destId="{ECB674ED-393F-42D6-864F-D33D46A6B151}" srcOrd="0" destOrd="0" presId="urn:microsoft.com/office/officeart/2009/3/layout/StepUpProcess"/>
    <dgm:cxn modelId="{D65B7BFF-27B0-41C6-865E-E2658CE3F5DD}" type="presOf" srcId="{95FDECB4-B39C-4426-B11A-3379B791D345}" destId="{97EBC383-C682-4B27-8542-FA74ADD87D83}" srcOrd="0" destOrd="0" presId="urn:microsoft.com/office/officeart/2009/3/layout/StepUpProcess"/>
    <dgm:cxn modelId="{DAD0F972-BDDF-4EE7-9B27-917BE9C42DE7}" type="presParOf" srcId="{78627C42-BB9C-492B-8A11-199DB506D479}" destId="{FC535D99-F46C-49A4-BA1D-1667492B2B2F}" srcOrd="0" destOrd="0" presId="urn:microsoft.com/office/officeart/2009/3/layout/StepUpProcess"/>
    <dgm:cxn modelId="{570EBAEA-F63B-4318-8C19-B0CE09D7DDEB}" type="presParOf" srcId="{FC535D99-F46C-49A4-BA1D-1667492B2B2F}" destId="{D4236043-9765-4191-AB94-37EB2431EE4C}" srcOrd="0" destOrd="0" presId="urn:microsoft.com/office/officeart/2009/3/layout/StepUpProcess"/>
    <dgm:cxn modelId="{07851C68-CD23-499B-90C6-DB000DBC6F9E}" type="presParOf" srcId="{FC535D99-F46C-49A4-BA1D-1667492B2B2F}" destId="{335A1773-2ED5-4E03-BE40-5FC9099C96B3}" srcOrd="1" destOrd="0" presId="urn:microsoft.com/office/officeart/2009/3/layout/StepUpProcess"/>
    <dgm:cxn modelId="{2FB871E7-6B44-4BCD-A973-D2C4DCB662EA}" type="presParOf" srcId="{FC535D99-F46C-49A4-BA1D-1667492B2B2F}" destId="{A825FEA1-2661-4B65-9CAC-EE9B5CB38B56}" srcOrd="2" destOrd="0" presId="urn:microsoft.com/office/officeart/2009/3/layout/StepUpProcess"/>
    <dgm:cxn modelId="{CC1D9534-04D1-4E10-B89C-B5F4D6792BFF}" type="presParOf" srcId="{78627C42-BB9C-492B-8A11-199DB506D479}" destId="{8355F8A7-5062-4F2F-91F5-CD75F6819EB7}" srcOrd="1" destOrd="0" presId="urn:microsoft.com/office/officeart/2009/3/layout/StepUpProcess"/>
    <dgm:cxn modelId="{D6FBE9F1-96CA-4841-8551-56A660C933E6}" type="presParOf" srcId="{8355F8A7-5062-4F2F-91F5-CD75F6819EB7}" destId="{631AD688-8BF0-4EC1-B811-02D8F9164CCA}" srcOrd="0" destOrd="0" presId="urn:microsoft.com/office/officeart/2009/3/layout/StepUpProcess"/>
    <dgm:cxn modelId="{6CA44998-31FD-4A9C-90E5-9B0E16365DF2}" type="presParOf" srcId="{78627C42-BB9C-492B-8A11-199DB506D479}" destId="{BC925C67-23B5-4F2D-9ECA-A1E420CC4AC8}" srcOrd="2" destOrd="0" presId="urn:microsoft.com/office/officeart/2009/3/layout/StepUpProcess"/>
    <dgm:cxn modelId="{E85ED4FF-CB3F-4F1F-BD79-76F924E54A2F}" type="presParOf" srcId="{BC925C67-23B5-4F2D-9ECA-A1E420CC4AC8}" destId="{4482B81E-F152-4644-AE7F-B55F5C735DA4}" srcOrd="0" destOrd="0" presId="urn:microsoft.com/office/officeart/2009/3/layout/StepUpProcess"/>
    <dgm:cxn modelId="{50DE0CE6-B916-49E4-9A9E-2112E72EFE18}" type="presParOf" srcId="{BC925C67-23B5-4F2D-9ECA-A1E420CC4AC8}" destId="{97EBC383-C682-4B27-8542-FA74ADD87D83}" srcOrd="1" destOrd="0" presId="urn:microsoft.com/office/officeart/2009/3/layout/StepUpProcess"/>
    <dgm:cxn modelId="{C35D0581-A213-4504-B28C-F1613D63A815}" type="presParOf" srcId="{BC925C67-23B5-4F2D-9ECA-A1E420CC4AC8}" destId="{D7435600-E2BA-4467-9BFA-55EFD7BA2E59}" srcOrd="2" destOrd="0" presId="urn:microsoft.com/office/officeart/2009/3/layout/StepUpProcess"/>
    <dgm:cxn modelId="{7A3E7967-0A46-49AB-B4BE-9D4444AC008F}" type="presParOf" srcId="{78627C42-BB9C-492B-8A11-199DB506D479}" destId="{2D0549B6-CC98-4C57-A6D2-A9C0DEE20FE6}" srcOrd="3" destOrd="0" presId="urn:microsoft.com/office/officeart/2009/3/layout/StepUpProcess"/>
    <dgm:cxn modelId="{4ACC2038-6C1A-46E5-B5E0-F478B836C98F}" type="presParOf" srcId="{2D0549B6-CC98-4C57-A6D2-A9C0DEE20FE6}" destId="{E7E4170B-4886-4F39-85FE-685C83DCD1F5}" srcOrd="0" destOrd="0" presId="urn:microsoft.com/office/officeart/2009/3/layout/StepUpProcess"/>
    <dgm:cxn modelId="{BD36E53E-A786-4E67-8F08-044B23EA65E6}" type="presParOf" srcId="{78627C42-BB9C-492B-8A11-199DB506D479}" destId="{A57BB608-1285-45B0-9ACA-5282F30FD84B}" srcOrd="4" destOrd="0" presId="urn:microsoft.com/office/officeart/2009/3/layout/StepUpProcess"/>
    <dgm:cxn modelId="{02BD1B6D-BD34-463F-9569-57D715BFBF61}" type="presParOf" srcId="{A57BB608-1285-45B0-9ACA-5282F30FD84B}" destId="{C20E3908-70AE-48AB-A32F-5DBDAD1B5F75}" srcOrd="0" destOrd="0" presId="urn:microsoft.com/office/officeart/2009/3/layout/StepUpProcess"/>
    <dgm:cxn modelId="{634F4D2C-FE64-47A5-83D7-395F8346785F}" type="presParOf" srcId="{A57BB608-1285-45B0-9ACA-5282F30FD84B}" destId="{ECB674ED-393F-42D6-864F-D33D46A6B151}" srcOrd="1" destOrd="0" presId="urn:microsoft.com/office/officeart/2009/3/layout/StepUpProcess"/>
    <dgm:cxn modelId="{5FDE13EE-5230-4084-A5A2-6484C7C2AC63}" type="presParOf" srcId="{A57BB608-1285-45B0-9ACA-5282F30FD84B}" destId="{EB99CF36-AE4F-44DB-B489-A6651F07A924}" srcOrd="2" destOrd="0" presId="urn:microsoft.com/office/officeart/2009/3/layout/StepUpProcess"/>
    <dgm:cxn modelId="{2A929DDF-B12B-4878-BA37-1D5ABE729C29}" type="presParOf" srcId="{78627C42-BB9C-492B-8A11-199DB506D479}" destId="{F272904F-650E-413D-8E2E-EECAE21B7598}" srcOrd="5" destOrd="0" presId="urn:microsoft.com/office/officeart/2009/3/layout/StepUpProcess"/>
    <dgm:cxn modelId="{AAD31177-3C27-4463-839F-5AF183E0DED2}" type="presParOf" srcId="{F272904F-650E-413D-8E2E-EECAE21B7598}" destId="{29E7CDAA-1207-4607-AFB1-AD4D1EA768A3}" srcOrd="0" destOrd="0" presId="urn:microsoft.com/office/officeart/2009/3/layout/StepUpProcess"/>
    <dgm:cxn modelId="{87BD984E-D435-4F9B-8C63-EB789D37232A}" type="presParOf" srcId="{78627C42-BB9C-492B-8A11-199DB506D479}" destId="{4AB94B95-8DE6-4EFC-A12E-BB6AC58E374E}" srcOrd="6" destOrd="0" presId="urn:microsoft.com/office/officeart/2009/3/layout/StepUpProcess"/>
    <dgm:cxn modelId="{3720C24F-512C-4323-85EA-D388881B479B}" type="presParOf" srcId="{4AB94B95-8DE6-4EFC-A12E-BB6AC58E374E}" destId="{E69B39CF-D790-43FC-8F42-6D982BD0F36C}" srcOrd="0" destOrd="0" presId="urn:microsoft.com/office/officeart/2009/3/layout/StepUpProcess"/>
    <dgm:cxn modelId="{385ED839-4A36-43BF-9955-1620C8197F02}" type="presParOf" srcId="{4AB94B95-8DE6-4EFC-A12E-BB6AC58E374E}" destId="{B0A1EC71-E7D1-4267-BEB9-67CC68DDC42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506F48-1789-4147-A2D8-AFA8FBF3DEF0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5D86592-C234-4721-B6C2-946A147C134C}">
      <dgm:prSet/>
      <dgm:spPr>
        <a:solidFill>
          <a:srgbClr val="009999"/>
        </a:solidFill>
      </dgm:spPr>
      <dgm:t>
        <a:bodyPr/>
        <a:lstStyle/>
        <a:p>
          <a:r>
            <a:rPr lang="en-US" b="0" i="0"/>
            <a:t>Determination of breakeven point</a:t>
          </a:r>
          <a:endParaRPr lang="en-US"/>
        </a:p>
      </dgm:t>
    </dgm:pt>
    <dgm:pt modelId="{6C8D6DE7-78AF-4CC4-AA67-D2C893294F6C}" type="parTrans" cxnId="{9994BB8A-45B7-4B29-9E90-9868D06EA487}">
      <dgm:prSet/>
      <dgm:spPr/>
      <dgm:t>
        <a:bodyPr/>
        <a:lstStyle/>
        <a:p>
          <a:endParaRPr lang="en-US"/>
        </a:p>
      </dgm:t>
    </dgm:pt>
    <dgm:pt modelId="{6145642C-7C1A-44BF-A696-84ED880C6D77}" type="sibTrans" cxnId="{9994BB8A-45B7-4B29-9E90-9868D06EA487}">
      <dgm:prSet/>
      <dgm:spPr/>
      <dgm:t>
        <a:bodyPr/>
        <a:lstStyle/>
        <a:p>
          <a:endParaRPr lang="en-US"/>
        </a:p>
      </dgm:t>
    </dgm:pt>
    <dgm:pt modelId="{D68DCDA0-4DFC-420C-B072-D70A8B02D946}">
      <dgm:prSet/>
      <dgm:spPr/>
      <dgm:t>
        <a:bodyPr/>
        <a:lstStyle/>
        <a:p>
          <a:r>
            <a:rPr lang="en-US" sz="2800" b="0" i="0"/>
            <a:t>Weaknesses for any start-up</a:t>
          </a:r>
          <a:endParaRPr lang="en-US" sz="2800"/>
        </a:p>
      </dgm:t>
    </dgm:pt>
    <dgm:pt modelId="{A29BE72C-C9BE-49C2-9E12-1C8391837D33}" type="parTrans" cxnId="{C777B8AC-7227-4845-AC76-B0469DD1FFD6}">
      <dgm:prSet/>
      <dgm:spPr/>
      <dgm:t>
        <a:bodyPr/>
        <a:lstStyle/>
        <a:p>
          <a:endParaRPr lang="en-US"/>
        </a:p>
      </dgm:t>
    </dgm:pt>
    <dgm:pt modelId="{8BBC9E4D-3DCE-43A1-82F9-189EE40425F3}" type="sibTrans" cxnId="{C777B8AC-7227-4845-AC76-B0469DD1FFD6}">
      <dgm:prSet/>
      <dgm:spPr/>
      <dgm:t>
        <a:bodyPr/>
        <a:lstStyle/>
        <a:p>
          <a:endParaRPr lang="en-US"/>
        </a:p>
      </dgm:t>
    </dgm:pt>
    <dgm:pt modelId="{3409DCDF-503A-40F5-9C18-9BCC0FDAFC02}">
      <dgm:prSet custT="1"/>
      <dgm:spPr/>
      <dgm:t>
        <a:bodyPr/>
        <a:lstStyle/>
        <a:p>
          <a:r>
            <a:rPr lang="en-US" sz="2400" b="1" i="0">
              <a:solidFill>
                <a:srgbClr val="009999"/>
              </a:solidFill>
            </a:rPr>
            <a:t>No Customer Base/Customer Loyalty</a:t>
          </a:r>
          <a:endParaRPr lang="en-US" sz="2400" b="1">
            <a:solidFill>
              <a:srgbClr val="009999"/>
            </a:solidFill>
          </a:endParaRPr>
        </a:p>
      </dgm:t>
    </dgm:pt>
    <dgm:pt modelId="{B685ABB2-62D6-439F-99F3-FD316C04DCA2}" type="parTrans" cxnId="{B78DF978-DB12-4650-8208-1864950C8F88}">
      <dgm:prSet/>
      <dgm:spPr/>
      <dgm:t>
        <a:bodyPr/>
        <a:lstStyle/>
        <a:p>
          <a:endParaRPr lang="en-US"/>
        </a:p>
      </dgm:t>
    </dgm:pt>
    <dgm:pt modelId="{BB1EE142-4E85-4CBD-B5CD-674C38A09754}" type="sibTrans" cxnId="{B78DF978-DB12-4650-8208-1864950C8F88}">
      <dgm:prSet/>
      <dgm:spPr/>
      <dgm:t>
        <a:bodyPr/>
        <a:lstStyle/>
        <a:p>
          <a:endParaRPr lang="en-US"/>
        </a:p>
      </dgm:t>
    </dgm:pt>
    <dgm:pt modelId="{AC286563-6F73-4D08-9006-D933A182D33D}">
      <dgm:prSet custT="1"/>
      <dgm:spPr/>
      <dgm:t>
        <a:bodyPr/>
        <a:lstStyle/>
        <a:p>
          <a:r>
            <a:rPr lang="en-US" sz="2400" b="1" i="0">
              <a:solidFill>
                <a:srgbClr val="009999"/>
              </a:solidFill>
            </a:rPr>
            <a:t>No Goodwill</a:t>
          </a:r>
          <a:endParaRPr lang="en-US" sz="2400" b="1">
            <a:solidFill>
              <a:srgbClr val="009999"/>
            </a:solidFill>
          </a:endParaRPr>
        </a:p>
      </dgm:t>
    </dgm:pt>
    <dgm:pt modelId="{1A7FAE93-6815-45E0-9843-C8140648497D}" type="parTrans" cxnId="{597188BA-8CAA-40CE-820A-57B5866B1806}">
      <dgm:prSet/>
      <dgm:spPr/>
      <dgm:t>
        <a:bodyPr/>
        <a:lstStyle/>
        <a:p>
          <a:endParaRPr lang="en-US"/>
        </a:p>
      </dgm:t>
    </dgm:pt>
    <dgm:pt modelId="{EE3CC8E0-C563-401B-8334-3AE53A20BB77}" type="sibTrans" cxnId="{597188BA-8CAA-40CE-820A-57B5866B1806}">
      <dgm:prSet/>
      <dgm:spPr/>
      <dgm:t>
        <a:bodyPr/>
        <a:lstStyle/>
        <a:p>
          <a:endParaRPr lang="en-US"/>
        </a:p>
      </dgm:t>
    </dgm:pt>
    <dgm:pt modelId="{26505905-475B-42F4-BC9F-15B3BF7D317C}">
      <dgm:prSet custT="1"/>
      <dgm:spPr/>
      <dgm:t>
        <a:bodyPr/>
        <a:lstStyle/>
        <a:p>
          <a:r>
            <a:rPr lang="en-US" sz="2400" b="1" i="0">
              <a:solidFill>
                <a:srgbClr val="009999"/>
              </a:solidFill>
            </a:rPr>
            <a:t>No Brand Recognition</a:t>
          </a:r>
          <a:endParaRPr lang="en-US" sz="2400" b="1">
            <a:solidFill>
              <a:srgbClr val="009999"/>
            </a:solidFill>
          </a:endParaRPr>
        </a:p>
      </dgm:t>
    </dgm:pt>
    <dgm:pt modelId="{27ACA1A8-1CD8-40B1-BBD7-DDB3B28518C8}" type="parTrans" cxnId="{5353B90B-CA34-4892-B412-3C8E1BD9B148}">
      <dgm:prSet/>
      <dgm:spPr/>
      <dgm:t>
        <a:bodyPr/>
        <a:lstStyle/>
        <a:p>
          <a:endParaRPr lang="en-US"/>
        </a:p>
      </dgm:t>
    </dgm:pt>
    <dgm:pt modelId="{0186C639-3A98-4212-9279-95ED5C60DBA2}" type="sibTrans" cxnId="{5353B90B-CA34-4892-B412-3C8E1BD9B148}">
      <dgm:prSet/>
      <dgm:spPr/>
      <dgm:t>
        <a:bodyPr/>
        <a:lstStyle/>
        <a:p>
          <a:endParaRPr lang="en-US"/>
        </a:p>
      </dgm:t>
    </dgm:pt>
    <dgm:pt modelId="{33A89B56-0EBF-4C31-A779-FF6E8BFE204A}">
      <dgm:prSet custT="1"/>
      <dgm:spPr/>
      <dgm:t>
        <a:bodyPr/>
        <a:lstStyle/>
        <a:p>
          <a:r>
            <a:rPr lang="en-US" sz="2400" b="1" i="0">
              <a:solidFill>
                <a:srgbClr val="009999"/>
              </a:solidFill>
            </a:rPr>
            <a:t>Must keep minimum margin to survive against competitors</a:t>
          </a:r>
          <a:endParaRPr lang="en-US" sz="2400" b="1">
            <a:solidFill>
              <a:srgbClr val="009999"/>
            </a:solidFill>
          </a:endParaRPr>
        </a:p>
      </dgm:t>
    </dgm:pt>
    <dgm:pt modelId="{3DD41887-9D31-448E-8913-28B2C9565040}" type="parTrans" cxnId="{339C60C0-F03D-4238-A0C8-D5D27EB2C171}">
      <dgm:prSet/>
      <dgm:spPr/>
      <dgm:t>
        <a:bodyPr/>
        <a:lstStyle/>
        <a:p>
          <a:endParaRPr lang="en-US"/>
        </a:p>
      </dgm:t>
    </dgm:pt>
    <dgm:pt modelId="{4D140918-FFA7-4220-875C-54E14BF933E3}" type="sibTrans" cxnId="{339C60C0-F03D-4238-A0C8-D5D27EB2C171}">
      <dgm:prSet/>
      <dgm:spPr/>
      <dgm:t>
        <a:bodyPr/>
        <a:lstStyle/>
        <a:p>
          <a:endParaRPr lang="en-US"/>
        </a:p>
      </dgm:t>
    </dgm:pt>
    <dgm:pt modelId="{62A68946-A42F-4BED-A89F-69FC6FD9D915}">
      <dgm:prSet/>
      <dgm:spPr/>
      <dgm:t>
        <a:bodyPr/>
        <a:lstStyle/>
        <a:p>
          <a:r>
            <a:rPr lang="en-US" sz="2800" b="0" i="0"/>
            <a:t>Although fixed cost are estimable, determination of margin is difficult and is uncertain. Unless there is distinct competitive advantage, determination of breakeven point is difficult.</a:t>
          </a:r>
          <a:endParaRPr lang="en-US" sz="2800"/>
        </a:p>
      </dgm:t>
    </dgm:pt>
    <dgm:pt modelId="{4AF24A16-8288-4601-9D00-0B65F54E1787}" type="parTrans" cxnId="{7FE66B33-21A7-4327-8E22-C458CC2E5A74}">
      <dgm:prSet/>
      <dgm:spPr/>
      <dgm:t>
        <a:bodyPr/>
        <a:lstStyle/>
        <a:p>
          <a:endParaRPr lang="en-US"/>
        </a:p>
      </dgm:t>
    </dgm:pt>
    <dgm:pt modelId="{F4F226A3-0AE9-432C-94F0-3D55DD881667}" type="sibTrans" cxnId="{7FE66B33-21A7-4327-8E22-C458CC2E5A74}">
      <dgm:prSet/>
      <dgm:spPr/>
      <dgm:t>
        <a:bodyPr/>
        <a:lstStyle/>
        <a:p>
          <a:endParaRPr lang="en-US"/>
        </a:p>
      </dgm:t>
    </dgm:pt>
    <dgm:pt modelId="{CB3D4385-9245-420B-82C7-5BDFB39833E5}" type="pres">
      <dgm:prSet presAssocID="{01506F48-1789-4147-A2D8-AFA8FBF3DEF0}" presName="linear" presStyleCnt="0">
        <dgm:presLayoutVars>
          <dgm:animLvl val="lvl"/>
          <dgm:resizeHandles val="exact"/>
        </dgm:presLayoutVars>
      </dgm:prSet>
      <dgm:spPr/>
    </dgm:pt>
    <dgm:pt modelId="{2348B8B8-C6C4-44D8-8412-6A05733D5695}" type="pres">
      <dgm:prSet presAssocID="{75D86592-C234-4721-B6C2-946A147C134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92E8E43-4494-4D58-8A87-DF04DDAE129E}" type="pres">
      <dgm:prSet presAssocID="{75D86592-C234-4721-B6C2-946A147C134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4D86304-3B74-43DE-855F-1A139831F60D}" type="presOf" srcId="{33A89B56-0EBF-4C31-A779-FF6E8BFE204A}" destId="{492E8E43-4494-4D58-8A87-DF04DDAE129E}" srcOrd="0" destOrd="4" presId="urn:microsoft.com/office/officeart/2005/8/layout/vList2"/>
    <dgm:cxn modelId="{5353B90B-CA34-4892-B412-3C8E1BD9B148}" srcId="{D68DCDA0-4DFC-420C-B072-D70A8B02D946}" destId="{26505905-475B-42F4-BC9F-15B3BF7D317C}" srcOrd="2" destOrd="0" parTransId="{27ACA1A8-1CD8-40B1-BBD7-DDB3B28518C8}" sibTransId="{0186C639-3A98-4212-9279-95ED5C60DBA2}"/>
    <dgm:cxn modelId="{7FE66B33-21A7-4327-8E22-C458CC2E5A74}" srcId="{75D86592-C234-4721-B6C2-946A147C134C}" destId="{62A68946-A42F-4BED-A89F-69FC6FD9D915}" srcOrd="1" destOrd="0" parTransId="{4AF24A16-8288-4601-9D00-0B65F54E1787}" sibTransId="{F4F226A3-0AE9-432C-94F0-3D55DD881667}"/>
    <dgm:cxn modelId="{753B786A-5296-4540-8547-DE46C5232A9A}" type="presOf" srcId="{62A68946-A42F-4BED-A89F-69FC6FD9D915}" destId="{492E8E43-4494-4D58-8A87-DF04DDAE129E}" srcOrd="0" destOrd="5" presId="urn:microsoft.com/office/officeart/2005/8/layout/vList2"/>
    <dgm:cxn modelId="{B78DF978-DB12-4650-8208-1864950C8F88}" srcId="{D68DCDA0-4DFC-420C-B072-D70A8B02D946}" destId="{3409DCDF-503A-40F5-9C18-9BCC0FDAFC02}" srcOrd="0" destOrd="0" parTransId="{B685ABB2-62D6-439F-99F3-FD316C04DCA2}" sibTransId="{BB1EE142-4E85-4CBD-B5CD-674C38A09754}"/>
    <dgm:cxn modelId="{9994BB8A-45B7-4B29-9E90-9868D06EA487}" srcId="{01506F48-1789-4147-A2D8-AFA8FBF3DEF0}" destId="{75D86592-C234-4721-B6C2-946A147C134C}" srcOrd="0" destOrd="0" parTransId="{6C8D6DE7-78AF-4CC4-AA67-D2C893294F6C}" sibTransId="{6145642C-7C1A-44BF-A696-84ED880C6D77}"/>
    <dgm:cxn modelId="{82038F97-7F73-4940-8042-6A495FB3ED13}" type="presOf" srcId="{D68DCDA0-4DFC-420C-B072-D70A8B02D946}" destId="{492E8E43-4494-4D58-8A87-DF04DDAE129E}" srcOrd="0" destOrd="0" presId="urn:microsoft.com/office/officeart/2005/8/layout/vList2"/>
    <dgm:cxn modelId="{C777B8AC-7227-4845-AC76-B0469DD1FFD6}" srcId="{75D86592-C234-4721-B6C2-946A147C134C}" destId="{D68DCDA0-4DFC-420C-B072-D70A8B02D946}" srcOrd="0" destOrd="0" parTransId="{A29BE72C-C9BE-49C2-9E12-1C8391837D33}" sibTransId="{8BBC9E4D-3DCE-43A1-82F9-189EE40425F3}"/>
    <dgm:cxn modelId="{7D0E06AF-6300-486C-AFAC-34E4EDB8BCA8}" type="presOf" srcId="{75D86592-C234-4721-B6C2-946A147C134C}" destId="{2348B8B8-C6C4-44D8-8412-6A05733D5695}" srcOrd="0" destOrd="0" presId="urn:microsoft.com/office/officeart/2005/8/layout/vList2"/>
    <dgm:cxn modelId="{8A951CB0-C6DE-4D22-9383-B1208729AAE1}" type="presOf" srcId="{26505905-475B-42F4-BC9F-15B3BF7D317C}" destId="{492E8E43-4494-4D58-8A87-DF04DDAE129E}" srcOrd="0" destOrd="3" presId="urn:microsoft.com/office/officeart/2005/8/layout/vList2"/>
    <dgm:cxn modelId="{597188BA-8CAA-40CE-820A-57B5866B1806}" srcId="{D68DCDA0-4DFC-420C-B072-D70A8B02D946}" destId="{AC286563-6F73-4D08-9006-D933A182D33D}" srcOrd="1" destOrd="0" parTransId="{1A7FAE93-6815-45E0-9843-C8140648497D}" sibTransId="{EE3CC8E0-C563-401B-8334-3AE53A20BB77}"/>
    <dgm:cxn modelId="{339C60C0-F03D-4238-A0C8-D5D27EB2C171}" srcId="{D68DCDA0-4DFC-420C-B072-D70A8B02D946}" destId="{33A89B56-0EBF-4C31-A779-FF6E8BFE204A}" srcOrd="3" destOrd="0" parTransId="{3DD41887-9D31-448E-8913-28B2C9565040}" sibTransId="{4D140918-FFA7-4220-875C-54E14BF933E3}"/>
    <dgm:cxn modelId="{963FC6C5-FF1E-4C59-BD60-9F5E90EB2B4D}" type="presOf" srcId="{AC286563-6F73-4D08-9006-D933A182D33D}" destId="{492E8E43-4494-4D58-8A87-DF04DDAE129E}" srcOrd="0" destOrd="2" presId="urn:microsoft.com/office/officeart/2005/8/layout/vList2"/>
    <dgm:cxn modelId="{E5CF75E0-563B-4EDE-B2F7-46BF8C1FD776}" type="presOf" srcId="{3409DCDF-503A-40F5-9C18-9BCC0FDAFC02}" destId="{492E8E43-4494-4D58-8A87-DF04DDAE129E}" srcOrd="0" destOrd="1" presId="urn:microsoft.com/office/officeart/2005/8/layout/vList2"/>
    <dgm:cxn modelId="{6E7C92F5-50F4-43B4-A729-BEC89648D346}" type="presOf" srcId="{01506F48-1789-4147-A2D8-AFA8FBF3DEF0}" destId="{CB3D4385-9245-420B-82C7-5BDFB39833E5}" srcOrd="0" destOrd="0" presId="urn:microsoft.com/office/officeart/2005/8/layout/vList2"/>
    <dgm:cxn modelId="{DEC6B4FD-07BC-4D8F-BDCB-75555D9CEEBA}" type="presParOf" srcId="{CB3D4385-9245-420B-82C7-5BDFB39833E5}" destId="{2348B8B8-C6C4-44D8-8412-6A05733D5695}" srcOrd="0" destOrd="0" presId="urn:microsoft.com/office/officeart/2005/8/layout/vList2"/>
    <dgm:cxn modelId="{6CCDEE4D-383E-4FF6-B112-CCEE756B0DF2}" type="presParOf" srcId="{CB3D4385-9245-420B-82C7-5BDFB39833E5}" destId="{492E8E43-4494-4D58-8A87-DF04DDAE129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66FAF-03A9-4642-A8ED-B9333843E567}">
      <dsp:nvSpPr>
        <dsp:cNvPr id="0" name=""/>
        <dsp:cNvSpPr/>
      </dsp:nvSpPr>
      <dsp:spPr>
        <a:xfrm>
          <a:off x="0" y="500"/>
          <a:ext cx="7553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220102-2C99-41D8-86FD-A49C1530A7BE}">
      <dsp:nvSpPr>
        <dsp:cNvPr id="0" name=""/>
        <dsp:cNvSpPr/>
      </dsp:nvSpPr>
      <dsp:spPr>
        <a:xfrm>
          <a:off x="0" y="500"/>
          <a:ext cx="7553960" cy="341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Unadjusted Actor Weight Total (UAW) = 15 + 2 = 17</a:t>
          </a:r>
          <a:endParaRPr lang="en-US" sz="1800" kern="1200"/>
        </a:p>
      </dsp:txBody>
      <dsp:txXfrm>
        <a:off x="0" y="500"/>
        <a:ext cx="7553960" cy="341135"/>
      </dsp:txXfrm>
    </dsp:sp>
    <dsp:sp modelId="{5CE89D5D-F064-4D37-B51A-67CC608D3F9E}">
      <dsp:nvSpPr>
        <dsp:cNvPr id="0" name=""/>
        <dsp:cNvSpPr/>
      </dsp:nvSpPr>
      <dsp:spPr>
        <a:xfrm>
          <a:off x="0" y="341635"/>
          <a:ext cx="7553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95A2B-C8A6-49FB-914C-A089C6395105}">
      <dsp:nvSpPr>
        <dsp:cNvPr id="0" name=""/>
        <dsp:cNvSpPr/>
      </dsp:nvSpPr>
      <dsp:spPr>
        <a:xfrm>
          <a:off x="0" y="341635"/>
          <a:ext cx="7553960" cy="341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Unadjusted Use Case Weight (UUCW) = 30</a:t>
          </a:r>
          <a:endParaRPr lang="en-US" sz="1800" kern="1200"/>
        </a:p>
      </dsp:txBody>
      <dsp:txXfrm>
        <a:off x="0" y="341635"/>
        <a:ext cx="7553960" cy="341135"/>
      </dsp:txXfrm>
    </dsp:sp>
    <dsp:sp modelId="{C190F43A-3EC1-4E4E-B28A-1F42AC5637D4}">
      <dsp:nvSpPr>
        <dsp:cNvPr id="0" name=""/>
        <dsp:cNvSpPr/>
      </dsp:nvSpPr>
      <dsp:spPr>
        <a:xfrm>
          <a:off x="0" y="682770"/>
          <a:ext cx="7553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956E7-5DFB-4114-8366-702CACD20997}">
      <dsp:nvSpPr>
        <dsp:cNvPr id="0" name=""/>
        <dsp:cNvSpPr/>
      </dsp:nvSpPr>
      <dsp:spPr>
        <a:xfrm>
          <a:off x="0" y="682770"/>
          <a:ext cx="7553960" cy="341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Unadjusted Use-Case Points (UUCP) = UAW + UUCW = 17 +30 = 47</a:t>
          </a:r>
          <a:endParaRPr lang="en-US" sz="1800" kern="1200"/>
        </a:p>
      </dsp:txBody>
      <dsp:txXfrm>
        <a:off x="0" y="682770"/>
        <a:ext cx="7553960" cy="341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FF363-9861-468B-B061-CE81F64BEF9B}">
      <dsp:nvSpPr>
        <dsp:cNvPr id="0" name=""/>
        <dsp:cNvSpPr/>
      </dsp:nvSpPr>
      <dsp:spPr>
        <a:xfrm>
          <a:off x="0" y="450"/>
          <a:ext cx="95735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F4624-2D16-464B-A297-1C562445816D}">
      <dsp:nvSpPr>
        <dsp:cNvPr id="0" name=""/>
        <dsp:cNvSpPr/>
      </dsp:nvSpPr>
      <dsp:spPr>
        <a:xfrm>
          <a:off x="0" y="450"/>
          <a:ext cx="9573554" cy="307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Tech Complexity Factor = 1.4 + (.03*</a:t>
          </a:r>
          <a:r>
            <a:rPr lang="en-US" sz="1800" b="0" i="0" kern="1200" err="1"/>
            <a:t>Efactor</a:t>
          </a:r>
          <a:r>
            <a:rPr lang="en-US" sz="1800" b="0" i="0" kern="1200"/>
            <a:t>) = 1.4 + (0.03*25.5)</a:t>
          </a:r>
          <a:endParaRPr lang="en-US" sz="1800" kern="1200"/>
        </a:p>
      </dsp:txBody>
      <dsp:txXfrm>
        <a:off x="0" y="450"/>
        <a:ext cx="9573554" cy="307476"/>
      </dsp:txXfrm>
    </dsp:sp>
    <dsp:sp modelId="{D99C6842-BE74-4091-9603-4E33DA133180}">
      <dsp:nvSpPr>
        <dsp:cNvPr id="0" name=""/>
        <dsp:cNvSpPr/>
      </dsp:nvSpPr>
      <dsp:spPr>
        <a:xfrm>
          <a:off x="0" y="307926"/>
          <a:ext cx="95735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E9AED5-ACA7-46D7-9FA6-3DB1FE9F4819}">
      <dsp:nvSpPr>
        <dsp:cNvPr id="0" name=""/>
        <dsp:cNvSpPr/>
      </dsp:nvSpPr>
      <dsp:spPr>
        <a:xfrm>
          <a:off x="0" y="307926"/>
          <a:ext cx="9573554" cy="307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Adj. UCP = UUCP * TCF * ECF = 47 × 0.750 × 0.635 = 22.38</a:t>
          </a:r>
          <a:endParaRPr lang="en-US" sz="1800" kern="1200"/>
        </a:p>
      </dsp:txBody>
      <dsp:txXfrm>
        <a:off x="0" y="307926"/>
        <a:ext cx="9573554" cy="307476"/>
      </dsp:txXfrm>
    </dsp:sp>
    <dsp:sp modelId="{E88586DD-8225-4285-9CAA-F83E3AA885FB}">
      <dsp:nvSpPr>
        <dsp:cNvPr id="0" name=""/>
        <dsp:cNvSpPr/>
      </dsp:nvSpPr>
      <dsp:spPr>
        <a:xfrm>
          <a:off x="0" y="615403"/>
          <a:ext cx="95735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00C00-DAC2-428D-9D45-4A70E7144F8D}">
      <dsp:nvSpPr>
        <dsp:cNvPr id="0" name=""/>
        <dsp:cNvSpPr/>
      </dsp:nvSpPr>
      <dsp:spPr>
        <a:xfrm>
          <a:off x="0" y="615403"/>
          <a:ext cx="9573554" cy="307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Effort in person-hours = UCP × PHM = 20 × 22.38 = </a:t>
          </a:r>
          <a:r>
            <a:rPr lang="en-US" sz="1800" b="1" i="0" kern="1200"/>
            <a:t>428.65 hours </a:t>
          </a:r>
          <a:r>
            <a:rPr lang="en-US" sz="1800" b="0" i="0" kern="1200"/>
            <a:t>(</a:t>
          </a:r>
          <a:r>
            <a:rPr lang="en-US" sz="1800" b="1" i="0" kern="1200"/>
            <a:t>11 weeks </a:t>
          </a:r>
          <a:r>
            <a:rPr lang="en-US" sz="1800" b="0" i="0" kern="1200"/>
            <a:t>@40 </a:t>
          </a:r>
          <a:r>
            <a:rPr lang="en-US" sz="1800" b="0" i="0" kern="1200" err="1"/>
            <a:t>hr</a:t>
          </a:r>
          <a:r>
            <a:rPr lang="en-US" sz="1800" b="0" i="0" kern="1200"/>
            <a:t>/week)</a:t>
          </a:r>
          <a:endParaRPr lang="en-US" sz="1800" kern="1200"/>
        </a:p>
      </dsp:txBody>
      <dsp:txXfrm>
        <a:off x="0" y="615403"/>
        <a:ext cx="9573554" cy="3074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236043-9765-4191-AB94-37EB2431EE4C}">
      <dsp:nvSpPr>
        <dsp:cNvPr id="0" name=""/>
        <dsp:cNvSpPr/>
      </dsp:nvSpPr>
      <dsp:spPr>
        <a:xfrm rot="5400000">
          <a:off x="492513" y="1793501"/>
          <a:ext cx="1461638" cy="243213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5A1773-2ED5-4E03-BE40-5FC9099C96B3}">
      <dsp:nvSpPr>
        <dsp:cNvPr id="0" name=""/>
        <dsp:cNvSpPr/>
      </dsp:nvSpPr>
      <dsp:spPr>
        <a:xfrm>
          <a:off x="248529" y="2520185"/>
          <a:ext cx="2195744" cy="1924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Intellect</a:t>
          </a:r>
          <a:endParaRPr lang="en-US" sz="2400" b="1" kern="1200"/>
        </a:p>
      </dsp:txBody>
      <dsp:txXfrm>
        <a:off x="248529" y="2520185"/>
        <a:ext cx="2195744" cy="1924698"/>
      </dsp:txXfrm>
    </dsp:sp>
    <dsp:sp modelId="{A825FEA1-2661-4B65-9CAC-EE9B5CB38B56}">
      <dsp:nvSpPr>
        <dsp:cNvPr id="0" name=""/>
        <dsp:cNvSpPr/>
      </dsp:nvSpPr>
      <dsp:spPr>
        <a:xfrm>
          <a:off x="2029982" y="1614444"/>
          <a:ext cx="414291" cy="41429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482B81E-F152-4644-AE7F-B55F5C735DA4}">
      <dsp:nvSpPr>
        <dsp:cNvPr id="0" name=""/>
        <dsp:cNvSpPr/>
      </dsp:nvSpPr>
      <dsp:spPr>
        <a:xfrm rot="5400000">
          <a:off x="3180533" y="1128347"/>
          <a:ext cx="1461638" cy="243213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7EBC383-C682-4B27-8542-FA74ADD87D83}">
      <dsp:nvSpPr>
        <dsp:cNvPr id="0" name=""/>
        <dsp:cNvSpPr/>
      </dsp:nvSpPr>
      <dsp:spPr>
        <a:xfrm>
          <a:off x="2936549" y="1855031"/>
          <a:ext cx="2195744" cy="1924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effectively communicate </a:t>
          </a:r>
          <a:endParaRPr lang="en-US" sz="2400" b="1" kern="1200"/>
        </a:p>
      </dsp:txBody>
      <dsp:txXfrm>
        <a:off x="2936549" y="1855031"/>
        <a:ext cx="2195744" cy="1924698"/>
      </dsp:txXfrm>
    </dsp:sp>
    <dsp:sp modelId="{D7435600-E2BA-4467-9BFA-55EFD7BA2E59}">
      <dsp:nvSpPr>
        <dsp:cNvPr id="0" name=""/>
        <dsp:cNvSpPr/>
      </dsp:nvSpPr>
      <dsp:spPr>
        <a:xfrm>
          <a:off x="4718002" y="949291"/>
          <a:ext cx="414291" cy="41429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20E3908-70AE-48AB-A32F-5DBDAD1B5F75}">
      <dsp:nvSpPr>
        <dsp:cNvPr id="0" name=""/>
        <dsp:cNvSpPr/>
      </dsp:nvSpPr>
      <dsp:spPr>
        <a:xfrm rot="5400000">
          <a:off x="5868553" y="463194"/>
          <a:ext cx="1461638" cy="243213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CB674ED-393F-42D6-864F-D33D46A6B151}">
      <dsp:nvSpPr>
        <dsp:cNvPr id="0" name=""/>
        <dsp:cNvSpPr/>
      </dsp:nvSpPr>
      <dsp:spPr>
        <a:xfrm>
          <a:off x="5624569" y="1189878"/>
          <a:ext cx="2195744" cy="1924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strategy for success</a:t>
          </a:r>
          <a:endParaRPr lang="en-US" sz="2400" b="1" kern="1200"/>
        </a:p>
      </dsp:txBody>
      <dsp:txXfrm>
        <a:off x="5624569" y="1189878"/>
        <a:ext cx="2195744" cy="1924698"/>
      </dsp:txXfrm>
    </dsp:sp>
    <dsp:sp modelId="{EB99CF36-AE4F-44DB-B489-A6651F07A924}">
      <dsp:nvSpPr>
        <dsp:cNvPr id="0" name=""/>
        <dsp:cNvSpPr/>
      </dsp:nvSpPr>
      <dsp:spPr>
        <a:xfrm>
          <a:off x="7406022" y="284138"/>
          <a:ext cx="414291" cy="41429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9B39CF-D790-43FC-8F42-6D982BD0F36C}">
      <dsp:nvSpPr>
        <dsp:cNvPr id="0" name=""/>
        <dsp:cNvSpPr/>
      </dsp:nvSpPr>
      <dsp:spPr>
        <a:xfrm rot="5400000">
          <a:off x="8556573" y="-201958"/>
          <a:ext cx="1461638" cy="243213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A1EC71-E7D1-4267-BEB9-67CC68DDC424}">
      <dsp:nvSpPr>
        <dsp:cNvPr id="0" name=""/>
        <dsp:cNvSpPr/>
      </dsp:nvSpPr>
      <dsp:spPr>
        <a:xfrm>
          <a:off x="8312590" y="524725"/>
          <a:ext cx="2195744" cy="1924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prominent brand identity</a:t>
          </a:r>
          <a:endParaRPr lang="en-US" sz="2400" b="1" kern="1200"/>
        </a:p>
      </dsp:txBody>
      <dsp:txXfrm>
        <a:off x="8312590" y="524725"/>
        <a:ext cx="2195744" cy="19246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8B8B8-C6C4-44D8-8412-6A05733D5695}">
      <dsp:nvSpPr>
        <dsp:cNvPr id="0" name=""/>
        <dsp:cNvSpPr/>
      </dsp:nvSpPr>
      <dsp:spPr>
        <a:xfrm>
          <a:off x="0" y="4846"/>
          <a:ext cx="10515600" cy="1146600"/>
        </a:xfrm>
        <a:prstGeom prst="roundRect">
          <a:avLst/>
        </a:prstGeom>
        <a:solidFill>
          <a:srgbClr val="009999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0" i="0" kern="1200"/>
            <a:t>Determination of breakeven point</a:t>
          </a:r>
          <a:endParaRPr lang="en-US" sz="4900" kern="1200"/>
        </a:p>
      </dsp:txBody>
      <dsp:txXfrm>
        <a:off x="55972" y="60818"/>
        <a:ext cx="10403656" cy="1034656"/>
      </dsp:txXfrm>
    </dsp:sp>
    <dsp:sp modelId="{492E8E43-4494-4D58-8A87-DF04DDAE129E}">
      <dsp:nvSpPr>
        <dsp:cNvPr id="0" name=""/>
        <dsp:cNvSpPr/>
      </dsp:nvSpPr>
      <dsp:spPr>
        <a:xfrm>
          <a:off x="0" y="1151446"/>
          <a:ext cx="10515600" cy="3195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0480" rIns="170688" bIns="304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b="0" i="0" kern="1200"/>
            <a:t>Weaknesses for any start-up</a:t>
          </a:r>
          <a:endParaRPr lang="en-US" sz="2800" kern="120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1" i="0" kern="1200">
              <a:solidFill>
                <a:srgbClr val="009999"/>
              </a:solidFill>
            </a:rPr>
            <a:t>No Customer Base/Customer Loyalty</a:t>
          </a:r>
          <a:endParaRPr lang="en-US" sz="2400" b="1" kern="1200">
            <a:solidFill>
              <a:srgbClr val="009999"/>
            </a:solidFill>
          </a:endParaRP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1" i="0" kern="1200">
              <a:solidFill>
                <a:srgbClr val="009999"/>
              </a:solidFill>
            </a:rPr>
            <a:t>No Goodwill</a:t>
          </a:r>
          <a:endParaRPr lang="en-US" sz="2400" b="1" kern="1200">
            <a:solidFill>
              <a:srgbClr val="009999"/>
            </a:solidFill>
          </a:endParaRP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1" i="0" kern="1200">
              <a:solidFill>
                <a:srgbClr val="009999"/>
              </a:solidFill>
            </a:rPr>
            <a:t>No Brand Recognition</a:t>
          </a:r>
          <a:endParaRPr lang="en-US" sz="2400" b="1" kern="1200">
            <a:solidFill>
              <a:srgbClr val="009999"/>
            </a:solidFill>
          </a:endParaRP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1" i="0" kern="1200">
              <a:solidFill>
                <a:srgbClr val="009999"/>
              </a:solidFill>
            </a:rPr>
            <a:t>Must keep minimum margin to survive against competitors</a:t>
          </a:r>
          <a:endParaRPr lang="en-US" sz="2400" b="1" kern="1200">
            <a:solidFill>
              <a:srgbClr val="009999"/>
            </a:solidFill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b="0" i="0" kern="1200"/>
            <a:t>Although fixed cost are estimable, determination of margin is difficult and is uncertain. Unless there is distinct competitive advantage, determination of breakeven point is difficult.</a:t>
          </a:r>
          <a:endParaRPr lang="en-US" sz="2800" kern="1200"/>
        </a:p>
      </dsp:txBody>
      <dsp:txXfrm>
        <a:off x="0" y="1151446"/>
        <a:ext cx="10515600" cy="3195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4b63b31a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4b63b31a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Moving forward in the next two years we will target on market development through collaboration with new publishers and academia;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Thourhg</a:t>
            </a:r>
            <a:r>
              <a:rPr lang="en-US"/>
              <a:t> improved logistics resulting in faster delivery. This will increase customer base and customer loyalty and goodwill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0487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4b63b31a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4b63b31a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Eventually we envision diversification through product development and market expansion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aim to sell </a:t>
            </a:r>
            <a:r>
              <a:rPr lang="en-US" err="1"/>
              <a:t>ebooks</a:t>
            </a:r>
            <a:r>
              <a:rPr lang="en-US"/>
              <a:t> in formats that have cross-platform interoperability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4049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/>
              <a:t>we have the intellect to think through and effectively communicate the strategy for success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/>
              <a:t>translate strategy into a prominent brand identity</a:t>
            </a:r>
          </a:p>
        </p:txBody>
      </p:sp>
      <p:sp>
        <p:nvSpPr>
          <p:cNvPr id="171" name="Google Shape;1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a customer service chameleon, adaptability is our best </a:t>
            </a:r>
            <a:r>
              <a:rPr lang="en-US" err="1"/>
              <a:t>assest</a:t>
            </a:r>
            <a:r>
              <a:rPr lang="en-US"/>
              <a:t>; we are constantly adapting to meet the market demands and beat the market forces.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gives the clients a real understanding of what value we bring to the table, and if it aligns with their objectives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they prioritize good work, exceptional service, new ideas, and a long-term relationship, then we're the team for you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1442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4b63b31a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4b63b31a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6393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1772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determined the UCP to forecast the software size for software development</a:t>
            </a:r>
            <a:endParaRPr/>
          </a:p>
        </p:txBody>
      </p:sp>
      <p:sp>
        <p:nvSpPr>
          <p:cNvPr id="159" name="Google Shape;1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Environmental Factor = 1.4 + (.03* </a:t>
            </a:r>
            <a:r>
              <a:rPr lang="en-US" err="1"/>
              <a:t>EFactor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150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4b63b31a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4b63b31a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Marketing mix to help understand what the product or services can offer and how to plan for a successful product offering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 strategy will be market penetration; will target price sensitive customers such as young college-goers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Initially system will be developed to process daily orders sequentially only once a day.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 improvements in software development, maintenance and security, a real-time order processing will be implemented;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will invest in market research to develop and validate a price matching algorithm so that we will be able provide our customers the lowest price they are willing to pay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0052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29F531B-3F63-4FAD-AD3F-A0BF74CBB5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0896600"/>
              <a:gd name="connsiteY0" fmla="*/ 0 h 5562600"/>
              <a:gd name="connsiteX1" fmla="*/ 10896600 w 10896600"/>
              <a:gd name="connsiteY1" fmla="*/ 0 h 5562600"/>
              <a:gd name="connsiteX2" fmla="*/ 10896600 w 10896600"/>
              <a:gd name="connsiteY2" fmla="*/ 5562600 h 5562600"/>
              <a:gd name="connsiteX3" fmla="*/ 0 w 10896600"/>
              <a:gd name="connsiteY3" fmla="*/ 5562600 h 556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6600" h="5562600">
                <a:moveTo>
                  <a:pt x="0" y="0"/>
                </a:moveTo>
                <a:lnTo>
                  <a:pt x="10896600" y="0"/>
                </a:lnTo>
                <a:lnTo>
                  <a:pt x="10896600" y="5562600"/>
                </a:lnTo>
                <a:lnTo>
                  <a:pt x="0" y="55626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26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hyperlink" Target="http://www.publicdomainpictures.net/view-image.php?image=1967&amp;picture=world-map" TargetMode="Externa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3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493048C-97B8-4455-9D67-62BBF7F8C37F}"/>
              </a:ext>
            </a:extLst>
          </p:cNvPr>
          <p:cNvGrpSpPr/>
          <p:nvPr/>
        </p:nvGrpSpPr>
        <p:grpSpPr>
          <a:xfrm>
            <a:off x="2697126" y="1593577"/>
            <a:ext cx="7233684" cy="1673279"/>
            <a:chOff x="3505200" y="2122944"/>
            <a:chExt cx="5181600" cy="16732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AC127A-01C3-493E-93DC-93EC4840541D}"/>
                </a:ext>
              </a:extLst>
            </p:cNvPr>
            <p:cNvSpPr txBox="1"/>
            <p:nvPr/>
          </p:nvSpPr>
          <p:spPr>
            <a:xfrm>
              <a:off x="3752850" y="2122944"/>
              <a:ext cx="4686300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30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Sigma Consulting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35AA73-A5DC-4EA9-A684-CAB0F74F40D5}"/>
                </a:ext>
              </a:extLst>
            </p:cNvPr>
            <p:cNvSpPr txBox="1"/>
            <p:nvPr/>
          </p:nvSpPr>
          <p:spPr>
            <a:xfrm>
              <a:off x="3505200" y="3273003"/>
              <a:ext cx="518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pc="700">
                  <a:solidFill>
                    <a:schemeClr val="bg1"/>
                  </a:solidFill>
                  <a:latin typeface="Montserrat" panose="00000500000000000000" pitchFamily="50" charset="0"/>
                </a:rPr>
                <a:t>Building Your </a:t>
              </a:r>
              <a:r>
                <a:rPr lang="en-US" sz="2800" spc="70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World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E979374-CC1F-4CD6-9C43-14F95286DB4E}"/>
              </a:ext>
            </a:extLst>
          </p:cNvPr>
          <p:cNvSpPr/>
          <p:nvPr/>
        </p:nvSpPr>
        <p:spPr>
          <a:xfrm>
            <a:off x="8432321" y="6422350"/>
            <a:ext cx="35782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https://www.facebook.com/LindnerCollege/</a:t>
            </a:r>
          </a:p>
        </p:txBody>
      </p:sp>
    </p:spTree>
    <p:extLst>
      <p:ext uri="{BB962C8B-B14F-4D97-AF65-F5344CB8AC3E}">
        <p14:creationId xmlns:p14="http://schemas.microsoft.com/office/powerpoint/2010/main" val="3678899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D1F1EC-5BC2-4157-B733-46935F1C0B1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2266990" y="293040"/>
            <a:ext cx="7658019" cy="627192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B933AD01-F757-49DC-8C36-C1D01BA93C3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10</a:t>
            </a:fld>
            <a:endParaRPr lang="en-US" sz="18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Google Shape;124;p6">
            <a:extLst>
              <a:ext uri="{FF2B5EF4-FFF2-40B4-BE49-F238E27FC236}">
                <a16:creationId xmlns:a16="http://schemas.microsoft.com/office/drawing/2014/main" id="{69D0098A-F5B9-497E-8609-A30EE36B47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828" y="265021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spc="-15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Business</a:t>
            </a:r>
            <a:br>
              <a:rPr lang="en-US" sz="4800">
                <a:solidFill>
                  <a:srgbClr val="009999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</a:br>
            <a:r>
              <a:rPr lang="en-US" sz="4800">
                <a:solidFill>
                  <a:srgbClr val="009999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Use</a:t>
            </a:r>
            <a:r>
              <a:rPr lang="en-US" sz="5400" spc="-15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Case</a:t>
            </a:r>
            <a:endParaRPr sz="4800">
              <a:solidFill>
                <a:srgbClr val="009999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>
            <a:spLocks noGrp="1"/>
          </p:cNvSpPr>
          <p:nvPr>
            <p:ph type="title"/>
          </p:nvPr>
        </p:nvSpPr>
        <p:spPr>
          <a:xfrm>
            <a:off x="651828" y="265021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spc="-15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Overall</a:t>
            </a:r>
            <a:br>
              <a:rPr lang="en-US" sz="4400" spc="-15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-US" sz="4800">
                <a:solidFill>
                  <a:srgbClr val="009999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Business</a:t>
            </a:r>
            <a:r>
              <a:rPr lang="en-US" sz="5400" spc="-15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Process</a:t>
            </a:r>
            <a:endParaRPr sz="4800">
              <a:solidFill>
                <a:srgbClr val="009999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68DABF-DCA6-4438-B048-408783132E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78014" y="223475"/>
            <a:ext cx="7859845" cy="641105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B9FB784E-A4B9-4AA1-9CC6-FCEBAC1B97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11</a:t>
            </a:fld>
            <a:endParaRPr lang="en-US" sz="18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86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0.1069 -0.24005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024F7EB-6A2A-415B-80BA-20432AE72905}"/>
              </a:ext>
            </a:extLst>
          </p:cNvPr>
          <p:cNvGrpSpPr/>
          <p:nvPr/>
        </p:nvGrpSpPr>
        <p:grpSpPr>
          <a:xfrm>
            <a:off x="1137021" y="2878894"/>
            <a:ext cx="10238256" cy="2990094"/>
            <a:chOff x="1137021" y="2878894"/>
            <a:chExt cx="10238256" cy="299009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286B42-838B-4107-9614-CE87D981B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37021" y="2878894"/>
              <a:ext cx="10238256" cy="2990094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00ADB45-6D94-4222-A889-7A5B7E597F7A}"/>
                </a:ext>
              </a:extLst>
            </p:cNvPr>
            <p:cNvCxnSpPr/>
            <p:nvPr/>
          </p:nvCxnSpPr>
          <p:spPr>
            <a:xfrm flipV="1">
              <a:off x="5331047" y="2894134"/>
              <a:ext cx="0" cy="1118948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F82DF07-CB35-455A-99CA-270E61A26E8E}"/>
                </a:ext>
              </a:extLst>
            </p:cNvPr>
            <p:cNvCxnSpPr>
              <a:cxnSpLocks/>
            </p:cNvCxnSpPr>
            <p:nvPr/>
          </p:nvCxnSpPr>
          <p:spPr>
            <a:xfrm>
              <a:off x="8359427" y="2894134"/>
              <a:ext cx="0" cy="1118948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6ABC520-318D-4AF6-93F9-FF6BEABE7E5F}"/>
                </a:ext>
              </a:extLst>
            </p:cNvPr>
            <p:cNvCxnSpPr>
              <a:cxnSpLocks/>
            </p:cNvCxnSpPr>
            <p:nvPr/>
          </p:nvCxnSpPr>
          <p:spPr>
            <a:xfrm>
              <a:off x="9578627" y="2894134"/>
              <a:ext cx="0" cy="225304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DB53FF2-2353-482B-BA32-C59ECC28156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12</a:t>
            </a:fld>
            <a:endParaRPr lang="en-US" sz="18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" name="Google Shape;124;p6">
            <a:extLst>
              <a:ext uri="{FF2B5EF4-FFF2-40B4-BE49-F238E27FC236}">
                <a16:creationId xmlns:a16="http://schemas.microsoft.com/office/drawing/2014/main" id="{0C16D0A2-871B-4C44-890B-B40BCB00ACE9}"/>
              </a:ext>
            </a:extLst>
          </p:cNvPr>
          <p:cNvSpPr txBox="1">
            <a:spLocks/>
          </p:cNvSpPr>
          <p:nvPr/>
        </p:nvSpPr>
        <p:spPr>
          <a:xfrm>
            <a:off x="651828" y="265021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3400"/>
              </a:lnSpc>
              <a:buSzPts val="4400"/>
            </a:pPr>
            <a:br>
              <a:rPr lang="en-US" sz="4400" spc="-15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-US" sz="4800">
                <a:solidFill>
                  <a:srgbClr val="009999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Customer</a:t>
            </a:r>
            <a:r>
              <a:rPr lang="en-US" sz="5400" spc="-15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Process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65B944-2BE0-46EC-B198-355DCD50B37A}"/>
              </a:ext>
            </a:extLst>
          </p:cNvPr>
          <p:cNvCxnSpPr>
            <a:cxnSpLocks/>
          </p:cNvCxnSpPr>
          <p:nvPr/>
        </p:nvCxnSpPr>
        <p:spPr>
          <a:xfrm>
            <a:off x="10898727" y="2894134"/>
            <a:ext cx="0" cy="41509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34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>
            <a:spLocks noGrp="1"/>
          </p:cNvSpPr>
          <p:nvPr>
            <p:ph type="title"/>
          </p:nvPr>
        </p:nvSpPr>
        <p:spPr>
          <a:xfrm>
            <a:off x="651828" y="265021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spc="-15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Bookstore</a:t>
            </a:r>
            <a:br>
              <a:rPr lang="en-US" sz="4400" spc="-15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-US" sz="4800">
                <a:solidFill>
                  <a:srgbClr val="009999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Business</a:t>
            </a:r>
            <a:r>
              <a:rPr lang="en-US" sz="5400" spc="-15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Process</a:t>
            </a:r>
            <a:endParaRPr sz="4800">
              <a:solidFill>
                <a:srgbClr val="009999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68DABF-DCA6-4438-B048-408783132E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78014" y="223475"/>
            <a:ext cx="7859845" cy="641105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B9FB784E-A4B9-4AA1-9CC6-FCEBAC1B97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13</a:t>
            </a:fld>
            <a:endParaRPr lang="en-US" sz="18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2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0.12396 0.11921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B4577B-78AB-4252-BFB3-3D61EDAA3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13" y="1824427"/>
            <a:ext cx="10268733" cy="3615545"/>
          </a:xfrm>
          <a:prstGeom prst="rect">
            <a:avLst/>
          </a:prstGeom>
        </p:spPr>
      </p:pic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52996A1F-B3D8-438D-8680-F8785677464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solidFill>
                  <a:srgbClr val="00999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Sigma Consultancy Business Proposal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2CC2EE6D-567B-4C22-B709-69F642C47E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14</a:t>
            </a:fld>
            <a:endParaRPr lang="en-US" sz="18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Google Shape;124;p6">
            <a:extLst>
              <a:ext uri="{FF2B5EF4-FFF2-40B4-BE49-F238E27FC236}">
                <a16:creationId xmlns:a16="http://schemas.microsoft.com/office/drawing/2014/main" id="{7FE01035-F1F9-4BD6-A545-6D4473A9C5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828" y="265021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spc="-15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Bookstore</a:t>
            </a:r>
            <a:br>
              <a:rPr lang="en-US" sz="4400" spc="-15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-US" sz="4800">
                <a:solidFill>
                  <a:srgbClr val="009999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Business</a:t>
            </a:r>
            <a:r>
              <a:rPr lang="en-US" sz="5400" spc="-15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Process</a:t>
            </a:r>
            <a:endParaRPr sz="4800">
              <a:solidFill>
                <a:srgbClr val="009999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55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BABC9-66E2-47B0-9044-0AABEDDC63FF}"/>
              </a:ext>
            </a:extLst>
          </p:cNvPr>
          <p:cNvGrpSpPr/>
          <p:nvPr/>
        </p:nvGrpSpPr>
        <p:grpSpPr>
          <a:xfrm>
            <a:off x="4036199" y="265021"/>
            <a:ext cx="7859845" cy="6449878"/>
            <a:chOff x="4036199" y="265021"/>
            <a:chExt cx="7859845" cy="6449878"/>
          </a:xfrm>
        </p:grpSpPr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368DABF-DCA6-4438-B048-408783132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6199" y="265021"/>
              <a:ext cx="7859845" cy="644987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493115-0B3E-49FA-9075-47C0983CABE8}"/>
                </a:ext>
              </a:extLst>
            </p:cNvPr>
            <p:cNvSpPr/>
            <p:nvPr/>
          </p:nvSpPr>
          <p:spPr>
            <a:xfrm>
              <a:off x="4086903" y="290421"/>
              <a:ext cx="7676827" cy="1257946"/>
            </a:xfrm>
            <a:prstGeom prst="rect">
              <a:avLst/>
            </a:prstGeom>
            <a:solidFill>
              <a:srgbClr val="009999">
                <a:alpha val="1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Google Shape;124;p6">
            <a:extLst>
              <a:ext uri="{FF2B5EF4-FFF2-40B4-BE49-F238E27FC236}">
                <a16:creationId xmlns:a16="http://schemas.microsoft.com/office/drawing/2014/main" id="{D5A987D7-AEEB-49B0-A139-354683CCB945}"/>
              </a:ext>
            </a:extLst>
          </p:cNvPr>
          <p:cNvSpPr txBox="1">
            <a:spLocks/>
          </p:cNvSpPr>
          <p:nvPr/>
        </p:nvSpPr>
        <p:spPr>
          <a:xfrm>
            <a:off x="739183" y="143101"/>
            <a:ext cx="334772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3400"/>
              </a:lnSpc>
              <a:buSzPts val="4400"/>
            </a:pPr>
            <a:r>
              <a:rPr lang="en-US" sz="4000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Publisher</a:t>
            </a:r>
            <a:r>
              <a:rPr lang="en-US" sz="4000"/>
              <a:t> </a:t>
            </a:r>
            <a:r>
              <a:rPr lang="en-US" sz="4400" spc="-15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Process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D830394-CAA7-4546-AA7D-C06B3C6EC33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15</a:t>
            </a:fld>
            <a:endParaRPr lang="en-US" sz="18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</p:cBhvr>
                                      <p:by x="155000" y="15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6 L -0.14961 0.52754 " pathEditMode="relative" rAng="0" ptsTypes="AA">
                                      <p:cBhvr>
                                        <p:cTn id="8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7" y="2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E12225-C8E4-49AF-BB3C-E60DCFE4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02" y="2129347"/>
            <a:ext cx="11902996" cy="2020185"/>
          </a:xfrm>
          <a:prstGeom prst="rect">
            <a:avLst/>
          </a:prstGeom>
        </p:spPr>
      </p:pic>
      <p:sp>
        <p:nvSpPr>
          <p:cNvPr id="4" name="Google Shape;124;p6">
            <a:extLst>
              <a:ext uri="{FF2B5EF4-FFF2-40B4-BE49-F238E27FC236}">
                <a16:creationId xmlns:a16="http://schemas.microsoft.com/office/drawing/2014/main" id="{7131CAF6-CD38-4984-B2E4-1C1EB98AE31F}"/>
              </a:ext>
            </a:extLst>
          </p:cNvPr>
          <p:cNvSpPr txBox="1">
            <a:spLocks/>
          </p:cNvSpPr>
          <p:nvPr/>
        </p:nvSpPr>
        <p:spPr>
          <a:xfrm>
            <a:off x="739183" y="143101"/>
            <a:ext cx="334772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3400"/>
              </a:lnSpc>
              <a:buSzPts val="4400"/>
            </a:pPr>
            <a:r>
              <a:rPr lang="en-US" sz="4000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Publisher</a:t>
            </a:r>
            <a:r>
              <a:rPr lang="en-US" sz="4000"/>
              <a:t> </a:t>
            </a:r>
            <a:r>
              <a:rPr lang="en-US" sz="4000" spc="-15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372D21-D1B9-490D-AABB-7F5AAA71F7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>
                <a:solidFill>
                  <a:srgbClr val="00999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Sigma Consultancy Business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69B654-91EF-4E95-B6AA-DF25FC7296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16</a:t>
            </a:fld>
            <a:endParaRPr lang="en-US" sz="18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94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2D29731B-863B-463F-B6B0-67D628D8F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77" y="391014"/>
            <a:ext cx="10793046" cy="607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pc="-15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Estimation of Software Size </a:t>
            </a:r>
            <a:r>
              <a:rPr lang="en-US" sz="4800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Use-Case Points</a:t>
            </a:r>
            <a:endParaRPr sz="4800">
              <a:solidFill>
                <a:srgbClr val="009999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646663A-266C-4305-A4ED-B64A18444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283029"/>
              </p:ext>
            </p:extLst>
          </p:nvPr>
        </p:nvGraphicFramePr>
        <p:xfrm>
          <a:off x="1854200" y="4287721"/>
          <a:ext cx="8128000" cy="1483360"/>
        </p:xfrm>
        <a:graphic>
          <a:graphicData uri="http://schemas.openxmlformats.org/drawingml/2006/table">
            <a:tbl>
              <a:tblPr firstRow="1" bandRow="1"/>
              <a:tblGrid>
                <a:gridCol w="1625600">
                  <a:extLst>
                    <a:ext uri="{9D8B030D-6E8A-4147-A177-3AD203B41FA5}">
                      <a16:colId xmlns:a16="http://schemas.microsoft.com/office/drawing/2014/main" val="19715256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737448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232318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6788295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84827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UC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Weighing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0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1- 3 transaction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790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4-7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67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&gt;7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351518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07DDF1-8EBE-414F-84A8-166631160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433028"/>
              </p:ext>
            </p:extLst>
          </p:nvPr>
        </p:nvGraphicFramePr>
        <p:xfrm>
          <a:off x="1043622" y="2974799"/>
          <a:ext cx="10104755" cy="1246315"/>
        </p:xfrm>
        <a:graphic>
          <a:graphicData uri="http://schemas.openxmlformats.org/drawingml/2006/table">
            <a:tbl>
              <a:tblPr firstRow="1" bandRow="1"/>
              <a:tblGrid>
                <a:gridCol w="1625600">
                  <a:extLst>
                    <a:ext uri="{9D8B030D-6E8A-4147-A177-3AD203B41FA5}">
                      <a16:colId xmlns:a16="http://schemas.microsoft.com/office/drawing/2014/main" val="3124326312"/>
                    </a:ext>
                  </a:extLst>
                </a:gridCol>
                <a:gridCol w="3602355">
                  <a:extLst>
                    <a:ext uri="{9D8B030D-6E8A-4147-A177-3AD203B41FA5}">
                      <a16:colId xmlns:a16="http://schemas.microsoft.com/office/drawing/2014/main" val="29804841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2181974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2842424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05748694"/>
                    </a:ext>
                  </a:extLst>
                </a:gridCol>
              </a:tblGrid>
              <a:tr h="27237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Actor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Weighing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523681"/>
                  </a:ext>
                </a:extLst>
              </a:tr>
              <a:tr h="27237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Ext. system with well-defined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38826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lang="en-US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Ext. system with a protocol-based interface</a:t>
                      </a:r>
                    </a:p>
                    <a:p>
                      <a:pPr algn="ctr">
                        <a:lnSpc>
                          <a:spcPts val="900"/>
                        </a:lnSpc>
                      </a:pP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2298443"/>
                  </a:ext>
                </a:extLst>
              </a:tr>
              <a:tr h="27237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Complex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Human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701917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9E9321-7EB2-4A66-8613-1054ADDA326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18</a:t>
            </a:fld>
            <a:endParaRPr lang="en-US" sz="18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1AE8C4-F535-446E-A63D-5125DBEE51F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solidFill>
                  <a:srgbClr val="00999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Sigma Consultancy Business Proposal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D7E191F-E53F-4515-AAD5-0FBF372A2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1003284"/>
              </p:ext>
            </p:extLst>
          </p:nvPr>
        </p:nvGraphicFramePr>
        <p:xfrm>
          <a:off x="2141220" y="1757295"/>
          <a:ext cx="7553960" cy="1024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74442-8B4C-4A53-AAD8-938B8389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870"/>
            <a:ext cx="10515600" cy="1325563"/>
          </a:xfrm>
        </p:spPr>
        <p:txBody>
          <a:bodyPr/>
          <a:lstStyle/>
          <a:p>
            <a:r>
              <a:rPr lang="en-US" spc="-15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Environmental Factors &amp; </a:t>
            </a:r>
            <a:r>
              <a:rPr lang="en-US" sz="4800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Final Estimate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8A4BCB-1D8A-4753-937A-2ED20D9AF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323211"/>
              </p:ext>
            </p:extLst>
          </p:nvPr>
        </p:nvGraphicFramePr>
        <p:xfrm>
          <a:off x="1643487" y="3269231"/>
          <a:ext cx="8905025" cy="2743200"/>
        </p:xfrm>
        <a:graphic>
          <a:graphicData uri="http://schemas.openxmlformats.org/drawingml/2006/table">
            <a:tbl>
              <a:tblPr firstRow="1" bandRow="1"/>
              <a:tblGrid>
                <a:gridCol w="881380">
                  <a:extLst>
                    <a:ext uri="{9D8B030D-6E8A-4147-A177-3AD203B41FA5}">
                      <a16:colId xmlns:a16="http://schemas.microsoft.com/office/drawing/2014/main" val="669791327"/>
                    </a:ext>
                  </a:extLst>
                </a:gridCol>
                <a:gridCol w="3129280">
                  <a:extLst>
                    <a:ext uri="{9D8B030D-6E8A-4147-A177-3AD203B41FA5}">
                      <a16:colId xmlns:a16="http://schemas.microsoft.com/office/drawing/2014/main" val="2775185586"/>
                    </a:ext>
                  </a:extLst>
                </a:gridCol>
                <a:gridCol w="1631455">
                  <a:extLst>
                    <a:ext uri="{9D8B030D-6E8A-4147-A177-3AD203B41FA5}">
                      <a16:colId xmlns:a16="http://schemas.microsoft.com/office/drawing/2014/main" val="1920507357"/>
                    </a:ext>
                  </a:extLst>
                </a:gridCol>
                <a:gridCol w="1631455">
                  <a:extLst>
                    <a:ext uri="{9D8B030D-6E8A-4147-A177-3AD203B41FA5}">
                      <a16:colId xmlns:a16="http://schemas.microsoft.com/office/drawing/2014/main" val="2823006558"/>
                    </a:ext>
                  </a:extLst>
                </a:gridCol>
                <a:gridCol w="1631455">
                  <a:extLst>
                    <a:ext uri="{9D8B030D-6E8A-4147-A177-3AD203B41FA5}">
                      <a16:colId xmlns:a16="http://schemas.microsoft.com/office/drawing/2014/main" val="36131447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Factor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Assigned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Weighted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6377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Familiarity with system development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963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Application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61698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Object Oriented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1251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Lead Analyst Capability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8053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887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Requirement Stability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53403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Part time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7614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E8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Difficulty of Programming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473706"/>
                  </a:ext>
                </a:extLst>
              </a:tr>
            </a:tbl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E062601-41FF-4948-9934-49A48B1286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0616013"/>
              </p:ext>
            </p:extLst>
          </p:nvPr>
        </p:nvGraphicFramePr>
        <p:xfrm>
          <a:off x="1309222" y="1806537"/>
          <a:ext cx="9573554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E627777E-C987-4730-A3A8-141DB8F119E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solidFill>
                  <a:srgbClr val="00999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Sigma Consultancy Business Proposal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B4B5E0CE-64B9-4695-A243-BE6490DDA7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19</a:t>
            </a:fld>
            <a:endParaRPr lang="en-US" sz="18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96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5590280-D534-4BAA-9900-D5F21651908D}"/>
              </a:ext>
            </a:extLst>
          </p:cNvPr>
          <p:cNvSpPr/>
          <p:nvPr/>
        </p:nvSpPr>
        <p:spPr>
          <a:xfrm>
            <a:off x="364402" y="3197957"/>
            <a:ext cx="11424920" cy="3378200"/>
          </a:xfrm>
          <a:prstGeom prst="rect">
            <a:avLst/>
          </a:prstGeom>
          <a:gradFill flip="none" rotWithShape="1">
            <a:gsLst>
              <a:gs pos="0">
                <a:schemeClr val="accent6">
                  <a:alpha val="70000"/>
                </a:schemeClr>
              </a:gs>
              <a:gs pos="95000">
                <a:schemeClr val="accent5">
                  <a:lumMod val="75000"/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260897"/>
            <a:ext cx="9144000" cy="14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400" spc="-15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Team</a:t>
            </a:r>
            <a:r>
              <a:rPr lang="en-US" sz="5400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Members</a:t>
            </a:r>
            <a:endParaRPr sz="5400">
              <a:solidFill>
                <a:srgbClr val="009999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782" y="2169159"/>
            <a:ext cx="2372020" cy="2358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Aman Rastogi">
            <a:extLst>
              <a:ext uri="{FF2B5EF4-FFF2-40B4-BE49-F238E27FC236}">
                <a16:creationId xmlns:a16="http://schemas.microsoft.com/office/drawing/2014/main" id="{8E2A7EF5-9088-4D79-93F6-89D425E94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140" y="2169160"/>
            <a:ext cx="2334260" cy="23342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dit photo">
            <a:extLst>
              <a:ext uri="{FF2B5EF4-FFF2-40B4-BE49-F238E27FC236}">
                <a16:creationId xmlns:a16="http://schemas.microsoft.com/office/drawing/2014/main" id="{B12A52AE-2F9E-4444-AFAD-0D8C2E253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38" y="2169159"/>
            <a:ext cx="2334259" cy="233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B73CB7-54BE-4153-822F-ACCC229DEE14}"/>
              </a:ext>
            </a:extLst>
          </p:cNvPr>
          <p:cNvSpPr txBox="1"/>
          <p:nvPr/>
        </p:nvSpPr>
        <p:spPr>
          <a:xfrm>
            <a:off x="2041983" y="4363660"/>
            <a:ext cx="1955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/>
          </a:p>
          <a:p>
            <a:endParaRPr lang="en-US" sz="20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C3C6BE-178E-4734-A448-347923532FF5}"/>
              </a:ext>
            </a:extLst>
          </p:cNvPr>
          <p:cNvSpPr txBox="1"/>
          <p:nvPr/>
        </p:nvSpPr>
        <p:spPr>
          <a:xfrm>
            <a:off x="4785361" y="5077955"/>
            <a:ext cx="2583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Aman Rastogi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0B438-5296-4F1C-ACCC-D17D80432042}"/>
              </a:ext>
            </a:extLst>
          </p:cNvPr>
          <p:cNvSpPr txBox="1"/>
          <p:nvPr/>
        </p:nvSpPr>
        <p:spPr>
          <a:xfrm>
            <a:off x="8056712" y="5070550"/>
            <a:ext cx="250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Umesh Singh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3E9C3D-5892-459A-A27D-8C874702B8F6}"/>
              </a:ext>
            </a:extLst>
          </p:cNvPr>
          <p:cNvSpPr txBox="1"/>
          <p:nvPr/>
        </p:nvSpPr>
        <p:spPr>
          <a:xfrm>
            <a:off x="1981371" y="4664171"/>
            <a:ext cx="164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B65CE0-9F47-4D84-AC69-74063783C915}"/>
              </a:ext>
            </a:extLst>
          </p:cNvPr>
          <p:cNvSpPr txBox="1"/>
          <p:nvPr/>
        </p:nvSpPr>
        <p:spPr>
          <a:xfrm>
            <a:off x="1625769" y="5077955"/>
            <a:ext cx="237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Radhika </a:t>
            </a:r>
            <a:r>
              <a:rPr lang="en-US" sz="2400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Sood</a:t>
            </a:r>
            <a:endParaRPr 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13587B-4682-47CC-8714-C17105A14856}"/>
              </a:ext>
            </a:extLst>
          </p:cNvPr>
          <p:cNvSpPr txBox="1"/>
          <p:nvPr/>
        </p:nvSpPr>
        <p:spPr>
          <a:xfrm>
            <a:off x="5149849" y="4661187"/>
            <a:ext cx="164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028A1-222F-4E7A-8CD1-887B2E0DA835}"/>
              </a:ext>
            </a:extLst>
          </p:cNvPr>
          <p:cNvSpPr txBox="1"/>
          <p:nvPr/>
        </p:nvSpPr>
        <p:spPr>
          <a:xfrm>
            <a:off x="8299446" y="4661187"/>
            <a:ext cx="164084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Segoe UI"/>
                <a:cs typeface="Segoe UI"/>
              </a:rPr>
              <a:t>CMO, CFO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2E8975-0F74-465B-B0A4-BCF179486423}"/>
              </a:ext>
            </a:extLst>
          </p:cNvPr>
          <p:cNvSpPr/>
          <p:nvPr/>
        </p:nvSpPr>
        <p:spPr>
          <a:xfrm>
            <a:off x="5571075" y="1793581"/>
            <a:ext cx="1049849" cy="10385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34BF-E506-4B7C-9FF1-3284524D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Total Maintenance Cost </a:t>
            </a:r>
            <a:r>
              <a:rPr lang="en-US" sz="360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(Fixed and Variable)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22214F2-D809-4CCA-B6ED-3912D5BDD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318250"/>
              </p:ext>
            </p:extLst>
          </p:nvPr>
        </p:nvGraphicFramePr>
        <p:xfrm>
          <a:off x="910942" y="1690688"/>
          <a:ext cx="8128000" cy="2590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3249056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55444339"/>
                    </a:ext>
                  </a:extLst>
                </a:gridCol>
              </a:tblGrid>
              <a:tr h="328117">
                <a:tc>
                  <a:txBody>
                    <a:bodyPr/>
                    <a:lstStyle/>
                    <a:p>
                      <a:r>
                        <a:rPr lang="en-US" sz="200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Itemized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59312"/>
                  </a:ext>
                </a:extLst>
              </a:tr>
              <a:tr h="1915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cap="none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Arial"/>
                        </a:rPr>
                        <a:t>Full-stack developers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cap="none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Arial"/>
                        </a:rPr>
                        <a:t>$70,000/year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209954"/>
                  </a:ext>
                </a:extLst>
              </a:tr>
              <a:tr h="247624">
                <a:tc>
                  <a:txBody>
                    <a:bodyPr/>
                    <a:lstStyle/>
                    <a:p>
                      <a:r>
                        <a:rPr lang="en-US" sz="1800" b="0" i="0" u="none" strike="noStrike" cap="none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Arial"/>
                        </a:rPr>
                        <a:t>Marketing through Google 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cap="none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Arial"/>
                        </a:rPr>
                        <a:t>$2000/year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877592"/>
                  </a:ext>
                </a:extLst>
              </a:tr>
              <a:tr h="247624">
                <a:tc>
                  <a:txBody>
                    <a:bodyPr/>
                    <a:lstStyle/>
                    <a:p>
                      <a:r>
                        <a:rPr lang="en-US" sz="1800" b="0" i="0" u="none" strike="noStrike" cap="none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Arial"/>
                        </a:rPr>
                        <a:t>Cost of Server Maintenance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cap="none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Arial"/>
                        </a:rPr>
                        <a:t>$2000/year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518034"/>
                  </a:ext>
                </a:extLst>
              </a:tr>
              <a:tr h="247624">
                <a:tc>
                  <a:txBody>
                    <a:bodyPr/>
                    <a:lstStyle/>
                    <a:p>
                      <a:r>
                        <a:rPr lang="en-US" sz="1800" b="0" i="0" u="none" strike="noStrike" cap="none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Arial"/>
                        </a:rPr>
                        <a:t>Logistics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cap="none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Arial"/>
                        </a:rPr>
                        <a:t>10000/year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619423"/>
                  </a:ext>
                </a:extLst>
              </a:tr>
              <a:tr h="247624">
                <a:tc>
                  <a:txBody>
                    <a:bodyPr/>
                    <a:lstStyle/>
                    <a:p>
                      <a:r>
                        <a:rPr lang="en-US" sz="1800" b="0" i="0" u="none" strike="noStrike" cap="none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Arial"/>
                        </a:rPr>
                        <a:t>Fixed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cap="none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Arial"/>
                        </a:rPr>
                        <a:t>12000/year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213441"/>
                  </a:ext>
                </a:extLst>
              </a:tr>
              <a:tr h="247624"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cap="none">
                          <a:solidFill>
                            <a:srgbClr val="009999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  <a:sym typeface="Arial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cap="none">
                          <a:solidFill>
                            <a:srgbClr val="009999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  <a:sym typeface="Arial"/>
                        </a:rPr>
                        <a:t>96000/year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80230"/>
                  </a:ext>
                </a:extLst>
              </a:tr>
            </a:tbl>
          </a:graphicData>
        </a:graphic>
      </p:graphicFrame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2FA14BBC-9BF5-4947-A4FA-65D25F4FEC8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20</a:t>
            </a:fld>
            <a:endParaRPr lang="en-US" sz="18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547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4000" t="31000" r="9000" b="3000"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6D78BD4-0CA0-402D-B195-D95874B7BEAF}"/>
              </a:ext>
            </a:extLst>
          </p:cNvPr>
          <p:cNvSpPr/>
          <p:nvPr/>
        </p:nvSpPr>
        <p:spPr>
          <a:xfrm rot="19890411">
            <a:off x="523571" y="3530297"/>
            <a:ext cx="4495485" cy="1522093"/>
          </a:xfrm>
          <a:prstGeom prst="flowChartProcess">
            <a:avLst/>
          </a:prstGeom>
          <a:solidFill>
            <a:srgbClr val="FFE699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Google Shape;167;g64b63b31a9_0_26"/>
          <p:cNvSpPr txBox="1">
            <a:spLocks noGrp="1"/>
          </p:cNvSpPr>
          <p:nvPr>
            <p:ph type="title"/>
          </p:nvPr>
        </p:nvSpPr>
        <p:spPr>
          <a:xfrm>
            <a:off x="456198" y="293417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-15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Strategy and </a:t>
            </a:r>
            <a:r>
              <a:rPr lang="en-US" sz="4800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Milestones</a:t>
            </a:r>
            <a:endParaRPr sz="4800">
              <a:solidFill>
                <a:srgbClr val="009999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A8EF93-E9D0-4B90-92F8-43EB4A400FA1}"/>
              </a:ext>
            </a:extLst>
          </p:cNvPr>
          <p:cNvGrpSpPr/>
          <p:nvPr/>
        </p:nvGrpSpPr>
        <p:grpSpPr>
          <a:xfrm>
            <a:off x="606388" y="1335413"/>
            <a:ext cx="4050033" cy="1187744"/>
            <a:chOff x="1732546" y="1277661"/>
            <a:chExt cx="4050033" cy="1187744"/>
          </a:xfrm>
        </p:grpSpPr>
        <p:sp>
          <p:nvSpPr>
            <p:cNvPr id="23" name="Flowchart: Process 22">
              <a:extLst>
                <a:ext uri="{FF2B5EF4-FFF2-40B4-BE49-F238E27FC236}">
                  <a16:creationId xmlns:a16="http://schemas.microsoft.com/office/drawing/2014/main" id="{E358D9EF-7F3F-42AA-9D79-A58C2ECC5C6E}"/>
                </a:ext>
              </a:extLst>
            </p:cNvPr>
            <p:cNvSpPr/>
            <p:nvPr/>
          </p:nvSpPr>
          <p:spPr>
            <a:xfrm>
              <a:off x="1732546" y="1277661"/>
              <a:ext cx="1980600" cy="559603"/>
            </a:xfrm>
            <a:prstGeom prst="flowChartProcess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b="1">
                  <a:solidFill>
                    <a:schemeClr val="dk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Market Penetration</a:t>
              </a:r>
            </a:p>
          </p:txBody>
        </p:sp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5914737B-A479-4E4D-B7B4-F8B22C74F2EA}"/>
                </a:ext>
              </a:extLst>
            </p:cNvPr>
            <p:cNvSpPr/>
            <p:nvPr/>
          </p:nvSpPr>
          <p:spPr>
            <a:xfrm>
              <a:off x="3801979" y="1277662"/>
              <a:ext cx="1980600" cy="559603"/>
            </a:xfrm>
            <a:prstGeom prst="flowChartProcess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Product Dev</a:t>
              </a:r>
            </a:p>
          </p:txBody>
        </p: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F81D2A88-274B-4775-A62F-3591757064EC}"/>
                </a:ext>
              </a:extLst>
            </p:cNvPr>
            <p:cNvSpPr/>
            <p:nvPr/>
          </p:nvSpPr>
          <p:spPr>
            <a:xfrm>
              <a:off x="1732546" y="1905802"/>
              <a:ext cx="1980600" cy="559603"/>
            </a:xfrm>
            <a:prstGeom prst="flowChartProcess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Market Dev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6718CF5D-C2DC-44C1-BB59-30577CF015C0}"/>
                </a:ext>
              </a:extLst>
            </p:cNvPr>
            <p:cNvSpPr/>
            <p:nvPr/>
          </p:nvSpPr>
          <p:spPr>
            <a:xfrm>
              <a:off x="3801979" y="1905802"/>
              <a:ext cx="1980600" cy="559603"/>
            </a:xfrm>
            <a:prstGeom prst="flowChartProcess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Diversification</a:t>
              </a:r>
            </a:p>
          </p:txBody>
        </p:sp>
      </p:grpSp>
      <p:sp>
        <p:nvSpPr>
          <p:cNvPr id="27" name="Slide Number Placeholder 8">
            <a:extLst>
              <a:ext uri="{FF2B5EF4-FFF2-40B4-BE49-F238E27FC236}">
                <a16:creationId xmlns:a16="http://schemas.microsoft.com/office/drawing/2014/main" id="{B9B1F28E-763A-4926-8938-DD3219B9032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21</a:t>
            </a:fld>
            <a:endParaRPr lang="en-US" sz="18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19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4000" t="31000" r="9000" b="3000"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6D78BD4-0CA0-402D-B195-D95874B7BEAF}"/>
              </a:ext>
            </a:extLst>
          </p:cNvPr>
          <p:cNvSpPr/>
          <p:nvPr/>
        </p:nvSpPr>
        <p:spPr>
          <a:xfrm rot="19890411">
            <a:off x="4056043" y="3573797"/>
            <a:ext cx="4495485" cy="1522093"/>
          </a:xfrm>
          <a:prstGeom prst="flowChartProcess">
            <a:avLst/>
          </a:prstGeom>
          <a:solidFill>
            <a:srgbClr val="FFE699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Google Shape;167;g64b63b31a9_0_26"/>
          <p:cNvSpPr txBox="1">
            <a:spLocks noGrp="1"/>
          </p:cNvSpPr>
          <p:nvPr>
            <p:ph type="title"/>
          </p:nvPr>
        </p:nvSpPr>
        <p:spPr>
          <a:xfrm>
            <a:off x="456198" y="293417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-15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Strategy and </a:t>
            </a:r>
            <a:r>
              <a:rPr lang="en-US" sz="4800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Milestones</a:t>
            </a:r>
            <a:endParaRPr sz="4800">
              <a:solidFill>
                <a:srgbClr val="009999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A8EF93-E9D0-4B90-92F8-43EB4A400FA1}"/>
              </a:ext>
            </a:extLst>
          </p:cNvPr>
          <p:cNvGrpSpPr/>
          <p:nvPr/>
        </p:nvGrpSpPr>
        <p:grpSpPr>
          <a:xfrm>
            <a:off x="606388" y="1335413"/>
            <a:ext cx="4050033" cy="1187744"/>
            <a:chOff x="1732546" y="1277661"/>
            <a:chExt cx="4050033" cy="1187744"/>
          </a:xfrm>
        </p:grpSpPr>
        <p:sp>
          <p:nvSpPr>
            <p:cNvPr id="23" name="Flowchart: Process 22">
              <a:extLst>
                <a:ext uri="{FF2B5EF4-FFF2-40B4-BE49-F238E27FC236}">
                  <a16:creationId xmlns:a16="http://schemas.microsoft.com/office/drawing/2014/main" id="{E358D9EF-7F3F-42AA-9D79-A58C2ECC5C6E}"/>
                </a:ext>
              </a:extLst>
            </p:cNvPr>
            <p:cNvSpPr/>
            <p:nvPr/>
          </p:nvSpPr>
          <p:spPr>
            <a:xfrm>
              <a:off x="1732546" y="1277661"/>
              <a:ext cx="1980600" cy="559603"/>
            </a:xfrm>
            <a:prstGeom prst="flowChartProcess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dk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Market Penetration</a:t>
              </a:r>
            </a:p>
          </p:txBody>
        </p:sp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5914737B-A479-4E4D-B7B4-F8B22C74F2EA}"/>
                </a:ext>
              </a:extLst>
            </p:cNvPr>
            <p:cNvSpPr/>
            <p:nvPr/>
          </p:nvSpPr>
          <p:spPr>
            <a:xfrm>
              <a:off x="3801979" y="1277662"/>
              <a:ext cx="1980600" cy="559603"/>
            </a:xfrm>
            <a:prstGeom prst="flowChartProcess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Product Dev</a:t>
              </a:r>
            </a:p>
          </p:txBody>
        </p: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F81D2A88-274B-4775-A62F-3591757064EC}"/>
                </a:ext>
              </a:extLst>
            </p:cNvPr>
            <p:cNvSpPr/>
            <p:nvPr/>
          </p:nvSpPr>
          <p:spPr>
            <a:xfrm>
              <a:off x="1732546" y="1905802"/>
              <a:ext cx="1980600" cy="559603"/>
            </a:xfrm>
            <a:prstGeom prst="flowChartProcess">
              <a:avLst/>
            </a:prstGeom>
            <a:solidFill>
              <a:srgbClr val="FFE699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b="1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Market Dev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6718CF5D-C2DC-44C1-BB59-30577CF015C0}"/>
                </a:ext>
              </a:extLst>
            </p:cNvPr>
            <p:cNvSpPr/>
            <p:nvPr/>
          </p:nvSpPr>
          <p:spPr>
            <a:xfrm>
              <a:off x="3801979" y="1905802"/>
              <a:ext cx="1980600" cy="559603"/>
            </a:xfrm>
            <a:prstGeom prst="flowChartProcess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Diversification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A77A3B-7571-473B-958E-24FE58C20C9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22</a:t>
            </a:fld>
            <a:endParaRPr lang="en-US" sz="18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806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4000" t="31000" r="9000" b="3000"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6D78BD4-0CA0-402D-B195-D95874B7BEAF}"/>
              </a:ext>
            </a:extLst>
          </p:cNvPr>
          <p:cNvSpPr/>
          <p:nvPr/>
        </p:nvSpPr>
        <p:spPr>
          <a:xfrm rot="19890411">
            <a:off x="8328268" y="1929760"/>
            <a:ext cx="2929156" cy="1522093"/>
          </a:xfrm>
          <a:prstGeom prst="flowChartProcess">
            <a:avLst/>
          </a:prstGeom>
          <a:solidFill>
            <a:srgbClr val="FFE699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Google Shape;167;g64b63b31a9_0_26"/>
          <p:cNvSpPr txBox="1">
            <a:spLocks noGrp="1"/>
          </p:cNvSpPr>
          <p:nvPr>
            <p:ph type="title"/>
          </p:nvPr>
        </p:nvSpPr>
        <p:spPr>
          <a:xfrm>
            <a:off x="456198" y="293417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spc="-15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Strategy and </a:t>
            </a:r>
            <a:r>
              <a:rPr lang="en-US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Milestones</a:t>
            </a:r>
            <a:endParaRPr>
              <a:solidFill>
                <a:srgbClr val="009999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A8EF93-E9D0-4B90-92F8-43EB4A400FA1}"/>
              </a:ext>
            </a:extLst>
          </p:cNvPr>
          <p:cNvGrpSpPr/>
          <p:nvPr/>
        </p:nvGrpSpPr>
        <p:grpSpPr>
          <a:xfrm>
            <a:off x="606388" y="1335413"/>
            <a:ext cx="4050033" cy="1187744"/>
            <a:chOff x="1732546" y="1277661"/>
            <a:chExt cx="4050033" cy="1187744"/>
          </a:xfrm>
        </p:grpSpPr>
        <p:sp>
          <p:nvSpPr>
            <p:cNvPr id="23" name="Flowchart: Process 22">
              <a:extLst>
                <a:ext uri="{FF2B5EF4-FFF2-40B4-BE49-F238E27FC236}">
                  <a16:creationId xmlns:a16="http://schemas.microsoft.com/office/drawing/2014/main" id="{E358D9EF-7F3F-42AA-9D79-A58C2ECC5C6E}"/>
                </a:ext>
              </a:extLst>
            </p:cNvPr>
            <p:cNvSpPr/>
            <p:nvPr/>
          </p:nvSpPr>
          <p:spPr>
            <a:xfrm>
              <a:off x="1732546" y="1277661"/>
              <a:ext cx="1980600" cy="559603"/>
            </a:xfrm>
            <a:prstGeom prst="flowChartProcess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solidFill>
                    <a:schemeClr val="dk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Market Penetration</a:t>
              </a:r>
            </a:p>
          </p:txBody>
        </p:sp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5914737B-A479-4E4D-B7B4-F8B22C74F2EA}"/>
                </a:ext>
              </a:extLst>
            </p:cNvPr>
            <p:cNvSpPr/>
            <p:nvPr/>
          </p:nvSpPr>
          <p:spPr>
            <a:xfrm>
              <a:off x="3801979" y="1277662"/>
              <a:ext cx="1980600" cy="559603"/>
            </a:xfrm>
            <a:prstGeom prst="flowChartProcess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Product Dev</a:t>
              </a:r>
            </a:p>
          </p:txBody>
        </p: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F81D2A88-274B-4775-A62F-3591757064EC}"/>
                </a:ext>
              </a:extLst>
            </p:cNvPr>
            <p:cNvSpPr/>
            <p:nvPr/>
          </p:nvSpPr>
          <p:spPr>
            <a:xfrm>
              <a:off x="1732546" y="1905802"/>
              <a:ext cx="1980600" cy="559603"/>
            </a:xfrm>
            <a:prstGeom prst="flowChartProcess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Market Dev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6718CF5D-C2DC-44C1-BB59-30577CF015C0}"/>
                </a:ext>
              </a:extLst>
            </p:cNvPr>
            <p:cNvSpPr/>
            <p:nvPr/>
          </p:nvSpPr>
          <p:spPr>
            <a:xfrm>
              <a:off x="3801979" y="1905802"/>
              <a:ext cx="1980600" cy="559603"/>
            </a:xfrm>
            <a:prstGeom prst="flowChartProcess">
              <a:avLst/>
            </a:prstGeom>
            <a:solidFill>
              <a:srgbClr val="FFE699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b="1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Diversification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770DB6-A94E-40CE-A019-6153A4BF73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23</a:t>
            </a:fld>
            <a:endParaRPr lang="en-US" sz="18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38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sz="3200" spc="-15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Why</a:t>
            </a:r>
            <a:r>
              <a:rPr lang="en-US" sz="3200"/>
              <a:t> </a:t>
            </a:r>
            <a:r>
              <a:rPr lang="en-US" sz="3600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Sigma Consulting?</a:t>
            </a:r>
            <a:endParaRPr sz="3600">
              <a:solidFill>
                <a:srgbClr val="009999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8DC1C1B-7BBE-4A88-947B-A0A820AE03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4066706"/>
              </p:ext>
            </p:extLst>
          </p:nvPr>
        </p:nvGraphicFramePr>
        <p:xfrm>
          <a:off x="838200" y="1448790"/>
          <a:ext cx="10515600" cy="4728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70F8B2D2-39F0-43F9-B76B-70A26A21D1B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24</a:t>
            </a:fld>
            <a:endParaRPr lang="en-US" sz="18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sz="3200" spc="-15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Why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36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Sigma Consulting?</a:t>
            </a:r>
            <a:endParaRPr sz="360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2F9D3A-1DA6-47A8-AF3E-D7991979CC83}"/>
              </a:ext>
            </a:extLst>
          </p:cNvPr>
          <p:cNvSpPr/>
          <p:nvPr/>
        </p:nvSpPr>
        <p:spPr>
          <a:xfrm>
            <a:off x="838200" y="2881404"/>
            <a:ext cx="6542176" cy="1384995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txBody>
          <a:bodyPr wrap="none">
            <a:spAutoFit/>
          </a:bodyPr>
          <a:lstStyle/>
          <a:p>
            <a:r>
              <a:rPr lang="en-US" sz="3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en-US" sz="2800" b="1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en-US" sz="4800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alibri"/>
                <a:sym typeface="Calibri"/>
              </a:rPr>
              <a:t>Perpetually Adapt</a:t>
            </a:r>
            <a:r>
              <a:rPr lang="en-US" sz="2800" b="1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</a:p>
          <a:p>
            <a:r>
              <a:rPr lang="en-US" sz="3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Meet Market Demands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B9055C-42B4-4A25-804C-AEC9A33E5867}"/>
              </a:ext>
            </a:extLst>
          </p:cNvPr>
          <p:cNvSpPr/>
          <p:nvPr/>
        </p:nvSpPr>
        <p:spPr>
          <a:xfrm>
            <a:off x="838200" y="4266399"/>
            <a:ext cx="8295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customer service chameleon, our greatest asset is our </a:t>
            </a:r>
            <a:r>
              <a:rPr lang="en-US" sz="2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adaptability</a:t>
            </a:r>
            <a:endParaRPr lang="en-US" sz="180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065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0A5982-592B-44EE-AFAC-2EDA08545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3058"/>
            <a:ext cx="10515600" cy="1325563"/>
          </a:xfrm>
        </p:spPr>
        <p:txBody>
          <a:bodyPr/>
          <a:lstStyle/>
          <a:p>
            <a:r>
              <a:rPr lang="en-US" sz="4800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Thank</a:t>
            </a:r>
            <a:r>
              <a:rPr lang="en-US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4800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You</a:t>
            </a:r>
            <a:r>
              <a:rPr lang="en-US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!</a:t>
            </a:r>
          </a:p>
        </p:txBody>
      </p:sp>
      <p:pic>
        <p:nvPicPr>
          <p:cNvPr id="2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1ABB6578-2870-4A2C-89A9-AD5821E20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938" y="1021862"/>
            <a:ext cx="7422661" cy="53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85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2F02B-C01C-47AF-BE71-9DDB42D41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15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Anticipated</a:t>
            </a:r>
            <a:r>
              <a:rPr lang="en-US"/>
              <a:t> </a:t>
            </a:r>
            <a:r>
              <a:rPr lang="en-US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Problem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56CD9F6-71FC-46DC-8477-3E50EF923A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661353"/>
              </p:ext>
            </p:extLst>
          </p:nvPr>
        </p:nvGraphicFramePr>
        <p:xfrm>
          <a:off x="838200" y="143098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6795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C89B0-2ADC-4FDE-BE4E-9E11ED3CF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spc="-15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Our</a:t>
            </a:r>
            <a:r>
              <a:rPr lang="en-US" sz="5400" spc="-15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5400" spc="-150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Expertise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FBF83-B9AC-4965-856F-6DECF5A2A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1819" y="2120384"/>
            <a:ext cx="7386085" cy="3078938"/>
          </a:xfrm>
        </p:spPr>
        <p:txBody>
          <a:bodyPr/>
          <a:lstStyle/>
          <a:p>
            <a:pPr marL="571500" lvl="1" indent="0">
              <a:lnSpc>
                <a:spcPts val="5000"/>
              </a:lnSpc>
              <a:buNone/>
            </a:pPr>
            <a:r>
              <a:rPr lang="en-US" sz="6000" spc="-150">
                <a:solidFill>
                  <a:schemeClr val="accent6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100+ </a:t>
            </a:r>
            <a:r>
              <a:rPr lang="en-US" sz="3200" spc="-150">
                <a:solidFill>
                  <a:schemeClr val="tx1">
                    <a:lumMod val="50000"/>
                    <a:lumOff val="50000"/>
                  </a:schemeClr>
                </a:solidFill>
              </a:rPr>
              <a:t>Clients</a:t>
            </a:r>
          </a:p>
          <a:p>
            <a:pPr marL="571500" lvl="1" indent="0">
              <a:lnSpc>
                <a:spcPts val="5000"/>
              </a:lnSpc>
              <a:buNone/>
            </a:pPr>
            <a:r>
              <a:rPr lang="en-US" sz="6000">
                <a:solidFill>
                  <a:schemeClr val="tx1">
                    <a:lumMod val="50000"/>
                    <a:lumOff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	</a:t>
            </a:r>
            <a:r>
              <a:rPr lang="en-US" sz="6000" spc="-150">
                <a:solidFill>
                  <a:schemeClr val="tx1">
                    <a:lumMod val="50000"/>
                    <a:lumOff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500+</a:t>
            </a:r>
            <a:r>
              <a:rPr lang="en-US" sz="3200" spc="-150">
                <a:solidFill>
                  <a:schemeClr val="tx1">
                    <a:lumMod val="50000"/>
                    <a:lumOff val="50000"/>
                  </a:schemeClr>
                </a:solidFill>
              </a:rPr>
              <a:t> Cases</a:t>
            </a:r>
          </a:p>
          <a:p>
            <a:pPr marL="571500" lvl="1" indent="0">
              <a:lnSpc>
                <a:spcPts val="5000"/>
              </a:lnSpc>
              <a:buNone/>
            </a:pPr>
            <a:r>
              <a:rPr lang="en-US" sz="6000">
                <a:solidFill>
                  <a:schemeClr val="tx1">
                    <a:lumMod val="50000"/>
                    <a:lumOff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		</a:t>
            </a:r>
            <a:r>
              <a:rPr lang="en-US" sz="6000" spc="-15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24</a:t>
            </a:r>
            <a:r>
              <a:rPr lang="en-US" sz="3200" spc="-150"/>
              <a:t> </a:t>
            </a:r>
            <a:r>
              <a:rPr lang="en-US" sz="3200" spc="-150">
                <a:solidFill>
                  <a:schemeClr val="tx1">
                    <a:lumMod val="50000"/>
                    <a:lumOff val="50000"/>
                  </a:schemeClr>
                </a:solidFill>
              </a:rPr>
              <a:t>cities across the US</a:t>
            </a:r>
          </a:p>
          <a:p>
            <a:pPr marL="571500" lvl="1" indent="0">
              <a:lnSpc>
                <a:spcPts val="5000"/>
              </a:lnSpc>
              <a:buNone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</a:rPr>
              <a:t>			</a:t>
            </a:r>
            <a:r>
              <a:rPr lang="en-US" sz="6000" spc="-150">
                <a:solidFill>
                  <a:schemeClr val="tx1">
                    <a:lumMod val="50000"/>
                    <a:lumOff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$18 </a:t>
            </a:r>
            <a:r>
              <a:rPr lang="en-US" sz="3200" spc="-150" err="1">
                <a:solidFill>
                  <a:schemeClr val="tx1">
                    <a:lumMod val="50000"/>
                    <a:lumOff val="50000"/>
                  </a:schemeClr>
                </a:solidFill>
              </a:rPr>
              <a:t>mn</a:t>
            </a:r>
            <a:r>
              <a:rPr lang="en-US" sz="3200" spc="-150">
                <a:solidFill>
                  <a:schemeClr val="tx1">
                    <a:lumMod val="50000"/>
                    <a:lumOff val="50000"/>
                  </a:schemeClr>
                </a:solidFill>
              </a:rPr>
              <a:t> revenues</a:t>
            </a:r>
          </a:p>
          <a:p>
            <a:pPr marL="11430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15791B-3532-4E0A-A6F1-16F0F6DAFB23}"/>
              </a:ext>
            </a:extLst>
          </p:cNvPr>
          <p:cNvSpPr/>
          <p:nvPr/>
        </p:nvSpPr>
        <p:spPr>
          <a:xfrm>
            <a:off x="2817243" y="1554828"/>
            <a:ext cx="1049849" cy="10385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A0F663EE-45B6-49BA-9695-98EADF55D24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fld>
            <a:endParaRPr lang="en-US" sz="18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45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F04C348-B41C-4E92-9FE3-7003A951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spc="-15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Our</a:t>
            </a:r>
            <a:r>
              <a:rPr lang="en-US" sz="3600"/>
              <a:t> </a:t>
            </a:r>
            <a:r>
              <a:rPr lang="en-US" sz="4800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Successful Clients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67277B-317D-465B-9026-ECED1C04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62" y="4830687"/>
            <a:ext cx="2149283" cy="606077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A0ADDF2-D24D-47C4-ACCA-45E148C93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364" y="4242759"/>
            <a:ext cx="1334339" cy="1334339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9371635-1745-4A42-A1B6-5C4C474CB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897" y="3159349"/>
            <a:ext cx="1666788" cy="1248482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A469A3A-B6F5-46E4-A761-37E9132A270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04085" y="2216613"/>
            <a:ext cx="2029968" cy="920496"/>
          </a:xfrm>
          <a:prstGeom prst="rect">
            <a:avLst/>
          </a:prstGeom>
        </p:spPr>
      </p:pic>
      <p:pic>
        <p:nvPicPr>
          <p:cNvPr id="15" name="Picture 14" descr="A picture containing knife&#10;&#10;Description automatically generated">
            <a:extLst>
              <a:ext uri="{FF2B5EF4-FFF2-40B4-BE49-F238E27FC236}">
                <a16:creationId xmlns:a16="http://schemas.microsoft.com/office/drawing/2014/main" id="{418F7999-D84F-4913-974B-16DE41C351B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29519" y="1972782"/>
            <a:ext cx="2184787" cy="1222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26F6150C-6FFA-4558-A426-546DA11A53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8887"/>
          <a:stretch/>
        </p:blipFill>
        <p:spPr>
          <a:xfrm>
            <a:off x="3192317" y="2047907"/>
            <a:ext cx="2390775" cy="13614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754D72-E9CE-4969-9C6E-B97165F5AA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4306" y="3178311"/>
            <a:ext cx="1492456" cy="947339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7D7B245-274D-4F44-9F54-EA6488157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4010" y="4680351"/>
            <a:ext cx="1786561" cy="777679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16B6436-34EB-4E2A-A731-8268C6047C34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5158" y="3276844"/>
            <a:ext cx="1485090" cy="14850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C49310D-C174-446E-BEAE-019E3FD3DFA2}"/>
              </a:ext>
            </a:extLst>
          </p:cNvPr>
          <p:cNvSpPr/>
          <p:nvPr/>
        </p:nvSpPr>
        <p:spPr>
          <a:xfrm>
            <a:off x="3120233" y="1381514"/>
            <a:ext cx="1049849" cy="10385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8">
            <a:extLst>
              <a:ext uri="{FF2B5EF4-FFF2-40B4-BE49-F238E27FC236}">
                <a16:creationId xmlns:a16="http://schemas.microsoft.com/office/drawing/2014/main" id="{75475099-C6C2-459F-BE62-86C7CAF07F5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fld>
            <a:endParaRPr lang="en-US" sz="18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684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4A74-EBEC-4604-B3ED-A0D4CC6DC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>
                <a:solidFill>
                  <a:srgbClr val="009999"/>
                </a:solidFill>
                <a:latin typeface="Segoe UI Black"/>
                <a:ea typeface="Segoe UI Black"/>
              </a:rPr>
              <a:t>Case: Online Bookstore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97327-EDA7-47F4-A4A6-7216ED42C54C}"/>
              </a:ext>
            </a:extLst>
          </p:cNvPr>
          <p:cNvSpPr txBox="1"/>
          <p:nvPr/>
        </p:nvSpPr>
        <p:spPr>
          <a:xfrm>
            <a:off x="952500" y="1414840"/>
            <a:ext cx="6375400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00">
                <a:solidFill>
                  <a:schemeClr val="accent1">
                    <a:lumMod val="20000"/>
                    <a:lumOff val="80000"/>
                  </a:schemeClr>
                </a:solidFill>
              </a:rPr>
              <a:t>1</a:t>
            </a:r>
            <a:r>
              <a:rPr lang="en-US" sz="3200">
                <a:solidFill>
                  <a:schemeClr val="bg1"/>
                </a:solidFill>
              </a:rPr>
              <a:t>Comprehensive Book Catalog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3E1A4-853A-4E6F-9D03-8D39730C0F90}"/>
              </a:ext>
            </a:extLst>
          </p:cNvPr>
          <p:cNvSpPr txBox="1"/>
          <p:nvPr/>
        </p:nvSpPr>
        <p:spPr>
          <a:xfrm>
            <a:off x="2897554" y="3088671"/>
            <a:ext cx="5230446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00">
                <a:solidFill>
                  <a:schemeClr val="accent6">
                    <a:lumMod val="20000"/>
                    <a:lumOff val="80000"/>
                  </a:schemeClr>
                </a:solidFill>
              </a:rPr>
              <a:t>2 </a:t>
            </a:r>
            <a:r>
              <a:rPr lang="en-US" sz="3600">
                <a:solidFill>
                  <a:schemeClr val="bg1"/>
                </a:solidFill>
              </a:rPr>
              <a:t>Market Penetration</a:t>
            </a:r>
            <a:r>
              <a:rPr lang="en-US" sz="3200">
                <a:solidFill>
                  <a:schemeClr val="bg1"/>
                </a:solidFill>
              </a:rPr>
              <a:t> 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E47C1C-FAB9-4148-B11E-2F2E40B9C457}"/>
              </a:ext>
            </a:extLst>
          </p:cNvPr>
          <p:cNvSpPr txBox="1"/>
          <p:nvPr/>
        </p:nvSpPr>
        <p:spPr>
          <a:xfrm>
            <a:off x="4013200" y="4731812"/>
            <a:ext cx="6985000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00">
                <a:solidFill>
                  <a:schemeClr val="accent6">
                    <a:lumMod val="20000"/>
                    <a:lumOff val="80000"/>
                  </a:schemeClr>
                </a:solidFill>
              </a:rPr>
              <a:t>3 </a:t>
            </a:r>
            <a:r>
              <a:rPr lang="en-US" sz="3600">
                <a:solidFill>
                  <a:schemeClr val="bg1"/>
                </a:solidFill>
              </a:rPr>
              <a:t>Product Development</a:t>
            </a: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338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C3FD-01BC-4E8E-9AC5-15E77C2A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9999"/>
                </a:solidFill>
                <a:latin typeface="Segoe UI Black"/>
                <a:ea typeface="Segoe UI Black"/>
              </a:rPr>
              <a:t>SWOT</a:t>
            </a:r>
            <a:r>
              <a:rPr lang="en-US"/>
              <a:t> </a:t>
            </a:r>
            <a:r>
              <a:rPr lang="en-US">
                <a:solidFill>
                  <a:schemeClr val="tx2">
                    <a:lumMod val="90000"/>
                  </a:schemeClr>
                </a:solidFill>
                <a:latin typeface="Segoe UI"/>
                <a:cs typeface="Segoe UI"/>
              </a:rPr>
              <a:t>ANALYSIS</a:t>
            </a:r>
            <a:endParaRPr lang="en-US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4" name="Picture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660DA8AB-4730-45D4-BD28-9399179E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81" y="1959707"/>
            <a:ext cx="2412268" cy="1981200"/>
          </a:xfrm>
          <a:prstGeom prst="rect">
            <a:avLst/>
          </a:prstGeom>
        </p:spPr>
      </p:pic>
      <p:pic>
        <p:nvPicPr>
          <p:cNvPr id="6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F5C3F7B-41E4-40A4-BACD-1AFFF132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169" y="2113539"/>
            <a:ext cx="3094892" cy="2845844"/>
          </a:xfrm>
          <a:prstGeom prst="rect">
            <a:avLst/>
          </a:prstGeom>
        </p:spPr>
      </p:pic>
      <p:pic>
        <p:nvPicPr>
          <p:cNvPr id="10" name="Picture 10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047DC89-4790-4940-8E08-0523BC6AE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542" y="1959708"/>
            <a:ext cx="2165839" cy="1981200"/>
          </a:xfrm>
          <a:prstGeom prst="rect">
            <a:avLst/>
          </a:prstGeom>
        </p:spPr>
      </p:pic>
      <p:pic>
        <p:nvPicPr>
          <p:cNvPr id="12" name="Picture 12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5DFBABEE-0307-4B9E-9C2F-9B8CB1BB1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512" y="3813053"/>
            <a:ext cx="2222557" cy="1981201"/>
          </a:xfrm>
          <a:prstGeom prst="rect">
            <a:avLst/>
          </a:prstGeom>
        </p:spPr>
      </p:pic>
      <p:pic>
        <p:nvPicPr>
          <p:cNvPr id="16" name="Picture 16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05A56850-9593-4622-8469-F684D233C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116" y="2433150"/>
            <a:ext cx="1254614" cy="1151548"/>
          </a:xfrm>
          <a:prstGeom prst="rect">
            <a:avLst/>
          </a:prstGeom>
        </p:spPr>
      </p:pic>
      <p:pic>
        <p:nvPicPr>
          <p:cNvPr id="18" name="Picture 18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F2A03145-ACF2-4DFE-8616-D77E99EC2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035" y="2401765"/>
            <a:ext cx="1126392" cy="1409700"/>
          </a:xfrm>
          <a:prstGeom prst="rect">
            <a:avLst/>
          </a:prstGeom>
        </p:spPr>
      </p:pic>
      <p:pic>
        <p:nvPicPr>
          <p:cNvPr id="20" name="Picture 2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0101104B-10B8-4B3F-AA55-4197CE50AC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084" y="4441093"/>
            <a:ext cx="1459523" cy="1258276"/>
          </a:xfrm>
          <a:prstGeom prst="rect">
            <a:avLst/>
          </a:prstGeom>
        </p:spPr>
      </p:pic>
      <p:pic>
        <p:nvPicPr>
          <p:cNvPr id="22" name="Picture 2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602D32EC-F995-442E-AA0C-5ED9F78710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5210" y="4279778"/>
            <a:ext cx="1276350" cy="1209675"/>
          </a:xfrm>
          <a:prstGeom prst="rect">
            <a:avLst/>
          </a:prstGeom>
        </p:spPr>
      </p:pic>
      <p:pic>
        <p:nvPicPr>
          <p:cNvPr id="3" name="Picture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5314D2FF-1A46-42F7-AD33-F0CC098145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4761" y="3860678"/>
            <a:ext cx="2453787" cy="193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69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CCF5BBBF-7BCC-48EF-9FBB-B53257E1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24" y="273783"/>
            <a:ext cx="11301045" cy="636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9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4000"/>
                    </a14:imgEffect>
                    <a14:imgEffect>
                      <a14:colorTemperature colorTemp="6399"/>
                    </a14:imgEffect>
                    <a14:imgEffect>
                      <a14:saturation sat="259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1000" t="15000" r="8000" b="3000"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spc="-15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Target</a:t>
            </a:r>
            <a:r>
              <a:rPr lang="en-US"/>
              <a:t> </a:t>
            </a:r>
            <a:r>
              <a:rPr lang="en-US" sz="4000">
                <a:solidFill>
                  <a:srgbClr val="00999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Markets</a:t>
            </a:r>
            <a:endParaRPr sz="4800">
              <a:solidFill>
                <a:srgbClr val="009999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3C672B-642C-4C6F-A027-82DF6505091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550581" y="1204646"/>
            <a:ext cx="9090837" cy="4448707"/>
          </a:xfrm>
          <a:prstGeom prst="rect">
            <a:avLst/>
          </a:prstGeom>
        </p:spPr>
      </p:pic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1B4E40F9-4A35-4FE5-AE62-BEC675F9A7E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8</a:t>
            </a:fld>
            <a:endParaRPr lang="en-US" sz="18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A0991CA8-5B48-4CAB-AB8D-8C650BD70FD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solidFill>
                  <a:srgbClr val="00999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Sigma Consultancy Business Proposal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9B344086-0176-42CB-86EE-55698146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62" y="342168"/>
            <a:ext cx="11086122" cy="62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8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NotebookType xmlns="880d4952-57c5-4fa4-a89d-da9a864bb16c" xsi:nil="true"/>
    <Student_Groups xmlns="880d4952-57c5-4fa4-a89d-da9a864bb16c">
      <UserInfo>
        <DisplayName/>
        <AccountId xsi:nil="true"/>
        <AccountType/>
      </UserInfo>
    </Student_Groups>
    <MigrationWizIdPermissionLevels xmlns="880d4952-57c5-4fa4-a89d-da9a864bb16c" xsi:nil="true"/>
    <TeamsChannelId xmlns="880d4952-57c5-4fa4-a89d-da9a864bb16c" xsi:nil="true"/>
    <Owner xmlns="880d4952-57c5-4fa4-a89d-da9a864bb16c">
      <UserInfo>
        <DisplayName/>
        <AccountId xsi:nil="true"/>
        <AccountType/>
      </UserInfo>
    </Owner>
    <Students xmlns="880d4952-57c5-4fa4-a89d-da9a864bb16c">
      <UserInfo>
        <DisplayName/>
        <AccountId xsi:nil="true"/>
        <AccountType/>
      </UserInfo>
    </Students>
    <AppVersion xmlns="880d4952-57c5-4fa4-a89d-da9a864bb16c" xsi:nil="true"/>
    <Invited_Teachers xmlns="880d4952-57c5-4fa4-a89d-da9a864bb16c" xsi:nil="true"/>
    <Invited_Students xmlns="880d4952-57c5-4fa4-a89d-da9a864bb16c" xsi:nil="true"/>
    <IsNotebookLocked xmlns="880d4952-57c5-4fa4-a89d-da9a864bb16c" xsi:nil="true"/>
    <FolderType xmlns="880d4952-57c5-4fa4-a89d-da9a864bb16c" xsi:nil="true"/>
    <_ip_UnifiedCompliancePolicyProperties xmlns="http://schemas.microsoft.com/sharepoint/v3" xsi:nil="true"/>
    <Has_Teacher_Only_SectionGroup xmlns="880d4952-57c5-4fa4-a89d-da9a864bb16c" xsi:nil="true"/>
    <DefaultSectionNames xmlns="880d4952-57c5-4fa4-a89d-da9a864bb16c" xsi:nil="true"/>
    <MigrationWizId xmlns="880d4952-57c5-4fa4-a89d-da9a864bb16c" xsi:nil="true"/>
    <Teachers xmlns="880d4952-57c5-4fa4-a89d-da9a864bb16c">
      <UserInfo>
        <DisplayName/>
        <AccountId xsi:nil="true"/>
        <AccountType/>
      </UserInfo>
    </Teachers>
    <MigrationWizIdDocumentLibraryPermissions xmlns="880d4952-57c5-4fa4-a89d-da9a864bb16c" xsi:nil="true"/>
    <MigrationWizIdSecurityGroups xmlns="880d4952-57c5-4fa4-a89d-da9a864bb16c" xsi:nil="true"/>
    <Is_Collaboration_Space_Locked xmlns="880d4952-57c5-4fa4-a89d-da9a864bb16c" xsi:nil="true"/>
    <MigrationWizIdPermissions xmlns="880d4952-57c5-4fa4-a89d-da9a864bb16c" xsi:nil="true"/>
    <CultureName xmlns="880d4952-57c5-4fa4-a89d-da9a864bb16c" xsi:nil="true"/>
    <Templates xmlns="880d4952-57c5-4fa4-a89d-da9a864bb16c" xsi:nil="true"/>
    <Self_Registration_Enabled xmlns="880d4952-57c5-4fa4-a89d-da9a864bb16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441C272185A9418C28E82EE84D45AC" ma:contentTypeVersion="36" ma:contentTypeDescription="Create a new document." ma:contentTypeScope="" ma:versionID="9a51429a4e2c0138b654eb20cb570880">
  <xsd:schema xmlns:xsd="http://www.w3.org/2001/XMLSchema" xmlns:xs="http://www.w3.org/2001/XMLSchema" xmlns:p="http://schemas.microsoft.com/office/2006/metadata/properties" xmlns:ns1="http://schemas.microsoft.com/sharepoint/v3" xmlns:ns3="2ba50f0a-fde0-4b83-b654-5973bfe61e6d" xmlns:ns4="880d4952-57c5-4fa4-a89d-da9a864bb16c" targetNamespace="http://schemas.microsoft.com/office/2006/metadata/properties" ma:root="true" ma:fieldsID="384b4e6b978d7ec3d96a9d1097cf79b1" ns1:_="" ns3:_="" ns4:_="">
    <xsd:import namespace="http://schemas.microsoft.com/sharepoint/v3"/>
    <xsd:import namespace="2ba50f0a-fde0-4b83-b654-5973bfe61e6d"/>
    <xsd:import namespace="880d4952-57c5-4fa4-a89d-da9a864bb16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NotebookType" minOccurs="0"/>
                <xsd:element ref="ns4:FolderType" minOccurs="0"/>
                <xsd:element ref="ns4:CultureName" minOccurs="0"/>
                <xsd:element ref="ns4:AppVersion" minOccurs="0"/>
                <xsd:element ref="ns4:TeamsChannelId" minOccurs="0"/>
                <xsd:element ref="ns4:Owner" minOccurs="0"/>
                <xsd:element ref="ns4:DefaultSectionNames" minOccurs="0"/>
                <xsd:element ref="ns4:Templates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IsNotebookLocked" minOccurs="0"/>
                <xsd:element ref="ns1:_ip_UnifiedCompliancePolicyProperties" minOccurs="0"/>
                <xsd:element ref="ns1:_ip_UnifiedCompliancePolicyUIAction" minOccurs="0"/>
                <xsd:element ref="ns4:MediaServiceAutoKeyPoints" minOccurs="0"/>
                <xsd:element ref="ns4:MediaServiceKeyPoints" minOccurs="0"/>
                <xsd:element ref="ns4:MigrationWizId" minOccurs="0"/>
                <xsd:element ref="ns4:MigrationWizIdPermissions" minOccurs="0"/>
                <xsd:element ref="ns4:MigrationWizIdPermissionLevels" minOccurs="0"/>
                <xsd:element ref="ns4:MigrationWizIdDocumentLibraryPermissions" minOccurs="0"/>
                <xsd:element ref="ns4:MigrationWizIdSecurityGroup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3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3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a50f0a-fde0-4b83-b654-5973bfe61e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d4952-57c5-4fa4-a89d-da9a864bb1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NotebookType" ma:index="14" nillable="true" ma:displayName="Notebook Type" ma:internalName="NotebookType">
      <xsd:simpleType>
        <xsd:restriction base="dms:Text"/>
      </xsd:simpleType>
    </xsd:element>
    <xsd:element name="FolderType" ma:index="15" nillable="true" ma:displayName="Folder Type" ma:internalName="FolderType">
      <xsd:simpleType>
        <xsd:restriction base="dms:Text"/>
      </xsd:simpleType>
    </xsd:element>
    <xsd:element name="CultureName" ma:index="16" nillable="true" ma:displayName="Culture Name" ma:internalName="CultureName">
      <xsd:simpleType>
        <xsd:restriction base="dms:Text"/>
      </xsd:simpleType>
    </xsd:element>
    <xsd:element name="AppVersion" ma:index="17" nillable="true" ma:displayName="App Version" ma:internalName="AppVersion">
      <xsd:simpleType>
        <xsd:restriction base="dms:Text"/>
      </xsd:simpleType>
    </xsd:element>
    <xsd:element name="TeamsChannelId" ma:index="18" nillable="true" ma:displayName="Teams Channel Id" ma:internalName="TeamsChannelId">
      <xsd:simpleType>
        <xsd:restriction base="dms:Text"/>
      </xsd:simpleType>
    </xsd:element>
    <xsd:element name="Owner" ma:index="19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20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1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2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3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4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25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6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7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8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9" nillable="true" ma:displayName="Is Collaboration Space Locked" ma:internalName="Is_Collaboration_Space_Locked">
      <xsd:simpleType>
        <xsd:restriction base="dms:Boolean"/>
      </xsd:simpleType>
    </xsd:element>
    <xsd:element name="IsNotebookLocked" ma:index="30" nillable="true" ma:displayName="Is Notebook Locked" ma:internalName="IsNotebookLocked">
      <xsd:simpleType>
        <xsd:restriction base="dms:Boolean"/>
      </xsd:simpleType>
    </xsd:element>
    <xsd:element name="MediaServiceAutoKeyPoints" ma:index="3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igrationWizId" ma:index="35" nillable="true" ma:displayName="MigrationWizId" ma:internalName="MigrationWizId">
      <xsd:simpleType>
        <xsd:restriction base="dms:Text"/>
      </xsd:simpleType>
    </xsd:element>
    <xsd:element name="MigrationWizIdPermissions" ma:index="36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37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38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39" nillable="true" ma:displayName="MigrationWizIdSecurityGroups" ma:internalName="MigrationWizIdSecurityGroups">
      <xsd:simpleType>
        <xsd:restriction base="dms:Text"/>
      </xsd:simpleType>
    </xsd:element>
    <xsd:element name="MediaServiceOCR" ma:index="4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4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4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43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84F07C-00EF-42ED-B62C-D5547E2281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6083D6-3760-444B-870D-C2721E3FE7FF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2ba50f0a-fde0-4b83-b654-5973bfe61e6d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www.w3.org/XML/1998/namespace"/>
    <ds:schemaRef ds:uri="880d4952-57c5-4fa4-a89d-da9a864bb16c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AB25D6B-43E4-40DE-A157-655DD62C9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a50f0a-fde0-4b83-b654-5973bfe61e6d"/>
    <ds:schemaRef ds:uri="880d4952-57c5-4fa4-a89d-da9a864bb1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813</Words>
  <Application>Microsoft Office PowerPoint</Application>
  <PresentationFormat>Widescreen</PresentationFormat>
  <Paragraphs>208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Georgia</vt:lpstr>
      <vt:lpstr>Montserrat</vt:lpstr>
      <vt:lpstr>Segoe UI</vt:lpstr>
      <vt:lpstr>Segoe UI Black</vt:lpstr>
      <vt:lpstr>Segoe UI Light</vt:lpstr>
      <vt:lpstr>Office Theme</vt:lpstr>
      <vt:lpstr>PowerPoint Presentation</vt:lpstr>
      <vt:lpstr>Team Members</vt:lpstr>
      <vt:lpstr>Our Expertise</vt:lpstr>
      <vt:lpstr>Our Successful Clients</vt:lpstr>
      <vt:lpstr> Case: Online Bookstore</vt:lpstr>
      <vt:lpstr>SWOT ANALYSIS</vt:lpstr>
      <vt:lpstr>PowerPoint Presentation</vt:lpstr>
      <vt:lpstr>Target Markets</vt:lpstr>
      <vt:lpstr>PowerPoint Presentation</vt:lpstr>
      <vt:lpstr>Business Use Case</vt:lpstr>
      <vt:lpstr>Overall Business Process</vt:lpstr>
      <vt:lpstr>PowerPoint Presentation</vt:lpstr>
      <vt:lpstr>Bookstore Business Process</vt:lpstr>
      <vt:lpstr>Bookstore Business Process</vt:lpstr>
      <vt:lpstr>PowerPoint Presentation</vt:lpstr>
      <vt:lpstr>PowerPoint Presentation</vt:lpstr>
      <vt:lpstr>PowerPoint Presentation</vt:lpstr>
      <vt:lpstr>Estimation of Software Size Use-Case Points</vt:lpstr>
      <vt:lpstr>Environmental Factors &amp; Final Estimate</vt:lpstr>
      <vt:lpstr>Total Maintenance Cost (Fixed and Variable)</vt:lpstr>
      <vt:lpstr>Strategy and Milestones</vt:lpstr>
      <vt:lpstr>Strategy and Milestones</vt:lpstr>
      <vt:lpstr>Strategy and Milestones</vt:lpstr>
      <vt:lpstr>Why Sigma Consulting?</vt:lpstr>
      <vt:lpstr>Why Sigma Consulting?</vt:lpstr>
      <vt:lpstr>Thank You!</vt:lpstr>
      <vt:lpstr>Anticipated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Team</dc:title>
  <dc:creator>RADHIKA SOOD</dc:creator>
  <cp:lastModifiedBy>Umesh Singh</cp:lastModifiedBy>
  <cp:revision>4</cp:revision>
  <dcterms:created xsi:type="dcterms:W3CDTF">2019-10-05T00:01:50Z</dcterms:created>
  <dcterms:modified xsi:type="dcterms:W3CDTF">2021-02-22T00:30:12Z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0x010100A6441C272185A9418C28E82EE84D45AC</vt:lpwstr>
  </property>
</Properties>
</file>